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1"/>
  </p:sldMasterIdLst>
  <p:notesMasterIdLst>
    <p:notesMasterId r:id="rId37"/>
  </p:notesMasterIdLst>
  <p:sldIdLst>
    <p:sldId id="256" r:id="rId2"/>
    <p:sldId id="258" r:id="rId3"/>
    <p:sldId id="259" r:id="rId4"/>
    <p:sldId id="277" r:id="rId5"/>
    <p:sldId id="282" r:id="rId6"/>
    <p:sldId id="329" r:id="rId7"/>
    <p:sldId id="331" r:id="rId8"/>
    <p:sldId id="330" r:id="rId9"/>
    <p:sldId id="332" r:id="rId10"/>
    <p:sldId id="333" r:id="rId11"/>
    <p:sldId id="334" r:id="rId12"/>
    <p:sldId id="335" r:id="rId13"/>
    <p:sldId id="336" r:id="rId14"/>
    <p:sldId id="337" r:id="rId15"/>
    <p:sldId id="338" r:id="rId16"/>
    <p:sldId id="316" r:id="rId17"/>
    <p:sldId id="283" r:id="rId18"/>
    <p:sldId id="317" r:id="rId19"/>
    <p:sldId id="286" r:id="rId20"/>
    <p:sldId id="287" r:id="rId21"/>
    <p:sldId id="318" r:id="rId22"/>
    <p:sldId id="319" r:id="rId23"/>
    <p:sldId id="320" r:id="rId24"/>
    <p:sldId id="321" r:id="rId25"/>
    <p:sldId id="322" r:id="rId26"/>
    <p:sldId id="323" r:id="rId27"/>
    <p:sldId id="325" r:id="rId28"/>
    <p:sldId id="294" r:id="rId29"/>
    <p:sldId id="324" r:id="rId30"/>
    <p:sldId id="326" r:id="rId31"/>
    <p:sldId id="327" r:id="rId32"/>
    <p:sldId id="300" r:id="rId33"/>
    <p:sldId id="301" r:id="rId34"/>
    <p:sldId id="303" r:id="rId35"/>
    <p:sldId id="328"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21" autoAdjust="0"/>
    <p:restoredTop sz="94660"/>
  </p:normalViewPr>
  <p:slideViewPr>
    <p:cSldViewPr>
      <p:cViewPr>
        <p:scale>
          <a:sx n="75" d="100"/>
          <a:sy n="75" d="100"/>
        </p:scale>
        <p:origin x="-1554" y="1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30"/>
    </mc:Choice>
    <mc:Fallback>
      <c:style val="30"/>
    </mc:Fallback>
  </mc:AlternateContent>
  <c:chart>
    <c:autoTitleDeleted val="0"/>
    <c:plotArea>
      <c:layout>
        <c:manualLayout>
          <c:layoutTarget val="inner"/>
          <c:xMode val="edge"/>
          <c:yMode val="edge"/>
          <c:x val="2.6343791083235955E-2"/>
          <c:y val="0"/>
          <c:w val="0.94634268934608756"/>
          <c:h val="0.95633955623586409"/>
        </c:manualLayout>
      </c:layout>
      <c:barChart>
        <c:barDir val="bar"/>
        <c:grouping val="clustered"/>
        <c:varyColors val="0"/>
        <c:ser>
          <c:idx val="0"/>
          <c:order val="0"/>
          <c:invertIfNegative val="0"/>
          <c:dPt>
            <c:idx val="1"/>
            <c:invertIfNegative val="0"/>
            <c:bubble3D val="0"/>
            <c:spPr>
              <a:solidFill>
                <a:srgbClr val="7030A0"/>
              </a:solidFill>
            </c:spPr>
          </c:dPt>
          <c:dPt>
            <c:idx val="2"/>
            <c:invertIfNegative val="0"/>
            <c:bubble3D val="0"/>
            <c:spPr>
              <a:solidFill>
                <a:srgbClr val="C00000"/>
              </a:solidFill>
            </c:spPr>
          </c:dPt>
          <c:dPt>
            <c:idx val="3"/>
            <c:invertIfNegative val="0"/>
            <c:bubble3D val="0"/>
            <c:spPr>
              <a:solidFill>
                <a:srgbClr val="002060"/>
              </a:solidFill>
            </c:spPr>
          </c:dPt>
          <c:dPt>
            <c:idx val="4"/>
            <c:invertIfNegative val="0"/>
            <c:bubble3D val="0"/>
            <c:spPr>
              <a:solidFill>
                <a:srgbClr val="92D050"/>
              </a:solidFill>
            </c:spPr>
          </c:dPt>
          <c:dPt>
            <c:idx val="5"/>
            <c:invertIfNegative val="0"/>
            <c:bubble3D val="0"/>
            <c:spPr>
              <a:solidFill>
                <a:srgbClr val="00B0F0"/>
              </a:solidFill>
            </c:spPr>
          </c:dPt>
          <c:dPt>
            <c:idx val="6"/>
            <c:invertIfNegative val="0"/>
            <c:bubble3D val="0"/>
            <c:spPr>
              <a:solidFill>
                <a:srgbClr val="FFC000"/>
              </a:solidFill>
            </c:spPr>
          </c:dPt>
          <c:dPt>
            <c:idx val="7"/>
            <c:invertIfNegative val="0"/>
            <c:bubble3D val="0"/>
            <c:spPr>
              <a:solidFill>
                <a:srgbClr val="FF0000"/>
              </a:solidFill>
            </c:spPr>
          </c:dPt>
          <c:dLbls>
            <c:numFmt formatCode="General" sourceLinked="0"/>
            <c:txPr>
              <a:bodyPr/>
              <a:lstStyle/>
              <a:p>
                <a:pPr>
                  <a:defRPr sz="1100" b="1"/>
                </a:pPr>
                <a:endParaRPr lang="en-US"/>
              </a:p>
            </c:txPr>
            <c:showLegendKey val="0"/>
            <c:showVal val="0"/>
            <c:showCatName val="1"/>
            <c:showSerName val="0"/>
            <c:showPercent val="0"/>
            <c:showBubbleSize val="0"/>
            <c:showLeaderLines val="0"/>
          </c:dLbls>
          <c:cat>
            <c:multiLvlStrRef>
              <c:f>Sheet1!$A$1:$B$4</c:f>
              <c:multiLvlStrCache>
                <c:ptCount val="4"/>
                <c:lvl>
                  <c:pt idx="0">
                    <c:v>81%</c:v>
                  </c:pt>
                  <c:pt idx="1">
                    <c:v>5%</c:v>
                  </c:pt>
                  <c:pt idx="2">
                    <c:v>4%</c:v>
                  </c:pt>
                  <c:pt idx="3">
                    <c:v>4%</c:v>
                  </c:pt>
                </c:lvl>
                <c:lvl>
                  <c:pt idx="0">
                    <c:v>heterosexual</c:v>
                  </c:pt>
                  <c:pt idx="1">
                    <c:v>homosexual</c:v>
                  </c:pt>
                  <c:pt idx="2">
                    <c:v>bisexual</c:v>
                  </c:pt>
                  <c:pt idx="3">
                    <c:v>prefer not to say</c:v>
                  </c:pt>
                </c:lvl>
              </c:multiLvlStrCache>
            </c:multiLvlStrRef>
          </c:cat>
          <c:val>
            <c:numRef>
              <c:f>Sheet1!$C$1:$C$4</c:f>
              <c:numCache>
                <c:formatCode>General</c:formatCode>
                <c:ptCount val="4"/>
                <c:pt idx="0">
                  <c:v>59</c:v>
                </c:pt>
                <c:pt idx="1">
                  <c:v>4</c:v>
                </c:pt>
                <c:pt idx="2">
                  <c:v>3</c:v>
                </c:pt>
                <c:pt idx="3">
                  <c:v>3</c:v>
                </c:pt>
              </c:numCache>
            </c:numRef>
          </c:val>
        </c:ser>
        <c:dLbls>
          <c:showLegendKey val="0"/>
          <c:showVal val="1"/>
          <c:showCatName val="0"/>
          <c:showSerName val="0"/>
          <c:showPercent val="0"/>
          <c:showBubbleSize val="0"/>
        </c:dLbls>
        <c:gapWidth val="150"/>
        <c:axId val="76569600"/>
        <c:axId val="113125632"/>
      </c:barChart>
      <c:catAx>
        <c:axId val="76569600"/>
        <c:scaling>
          <c:orientation val="minMax"/>
        </c:scaling>
        <c:delete val="1"/>
        <c:axPos val="l"/>
        <c:majorTickMark val="out"/>
        <c:minorTickMark val="none"/>
        <c:tickLblPos val="nextTo"/>
        <c:crossAx val="113125632"/>
        <c:crosses val="autoZero"/>
        <c:auto val="1"/>
        <c:lblAlgn val="ctr"/>
        <c:lblOffset val="100"/>
        <c:noMultiLvlLbl val="0"/>
      </c:catAx>
      <c:valAx>
        <c:axId val="113125632"/>
        <c:scaling>
          <c:orientation val="minMax"/>
        </c:scaling>
        <c:delete val="0"/>
        <c:axPos val="b"/>
        <c:numFmt formatCode="General" sourceLinked="1"/>
        <c:majorTickMark val="out"/>
        <c:minorTickMark val="none"/>
        <c:tickLblPos val="nextTo"/>
        <c:crossAx val="76569600"/>
        <c:crosses val="autoZero"/>
        <c:crossBetween val="between"/>
      </c:valAx>
      <c:spPr>
        <a:noFill/>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30"/>
    </mc:Choice>
    <mc:Fallback>
      <c:style val="30"/>
    </mc:Fallback>
  </mc:AlternateContent>
  <c:chart>
    <c:autoTitleDeleted val="0"/>
    <c:plotArea>
      <c:layout>
        <c:manualLayout>
          <c:layoutTarget val="inner"/>
          <c:xMode val="edge"/>
          <c:yMode val="edge"/>
          <c:x val="1.4934408731613544E-2"/>
          <c:y val="0"/>
          <c:w val="0.94634268934608756"/>
          <c:h val="0.95633955623586409"/>
        </c:manualLayout>
      </c:layout>
      <c:barChart>
        <c:barDir val="bar"/>
        <c:grouping val="clustered"/>
        <c:varyColors val="0"/>
        <c:ser>
          <c:idx val="0"/>
          <c:order val="0"/>
          <c:invertIfNegative val="0"/>
          <c:dPt>
            <c:idx val="1"/>
            <c:invertIfNegative val="0"/>
            <c:bubble3D val="0"/>
            <c:spPr>
              <a:solidFill>
                <a:srgbClr val="7030A0"/>
              </a:solidFill>
            </c:spPr>
          </c:dPt>
          <c:dPt>
            <c:idx val="2"/>
            <c:invertIfNegative val="0"/>
            <c:bubble3D val="0"/>
            <c:spPr>
              <a:solidFill>
                <a:srgbClr val="C00000"/>
              </a:solidFill>
            </c:spPr>
          </c:dPt>
          <c:dPt>
            <c:idx val="3"/>
            <c:invertIfNegative val="0"/>
            <c:bubble3D val="0"/>
            <c:spPr>
              <a:solidFill>
                <a:srgbClr val="002060"/>
              </a:solidFill>
            </c:spPr>
          </c:dPt>
          <c:dPt>
            <c:idx val="4"/>
            <c:invertIfNegative val="0"/>
            <c:bubble3D val="0"/>
            <c:spPr>
              <a:solidFill>
                <a:srgbClr val="92D050"/>
              </a:solidFill>
            </c:spPr>
          </c:dPt>
          <c:dPt>
            <c:idx val="5"/>
            <c:invertIfNegative val="0"/>
            <c:bubble3D val="0"/>
            <c:spPr>
              <a:solidFill>
                <a:srgbClr val="00B0F0"/>
              </a:solidFill>
            </c:spPr>
          </c:dPt>
          <c:dPt>
            <c:idx val="6"/>
            <c:invertIfNegative val="0"/>
            <c:bubble3D val="0"/>
            <c:spPr>
              <a:solidFill>
                <a:srgbClr val="FFC000"/>
              </a:solidFill>
            </c:spPr>
          </c:dPt>
          <c:dPt>
            <c:idx val="7"/>
            <c:invertIfNegative val="0"/>
            <c:bubble3D val="0"/>
            <c:spPr>
              <a:solidFill>
                <a:srgbClr val="FF0000"/>
              </a:solidFill>
            </c:spPr>
          </c:dPt>
          <c:dLbls>
            <c:numFmt formatCode="General" sourceLinked="0"/>
            <c:txPr>
              <a:bodyPr/>
              <a:lstStyle/>
              <a:p>
                <a:pPr>
                  <a:defRPr sz="1100" b="1"/>
                </a:pPr>
                <a:endParaRPr lang="en-US"/>
              </a:p>
            </c:txPr>
            <c:showLegendKey val="0"/>
            <c:showVal val="0"/>
            <c:showCatName val="1"/>
            <c:showSerName val="0"/>
            <c:showPercent val="0"/>
            <c:showBubbleSize val="0"/>
            <c:showLeaderLines val="0"/>
          </c:dLbls>
          <c:cat>
            <c:multiLvlStrRef>
              <c:f>Sheet1!$A$1:$B$2</c:f>
              <c:multiLvlStrCache>
                <c:ptCount val="2"/>
                <c:lvl>
                  <c:pt idx="0">
                    <c:v>0%</c:v>
                  </c:pt>
                  <c:pt idx="1">
                    <c:v>100%</c:v>
                  </c:pt>
                </c:lvl>
                <c:lvl>
                  <c:pt idx="0">
                    <c:v>yes</c:v>
                  </c:pt>
                  <c:pt idx="1">
                    <c:v>no</c:v>
                  </c:pt>
                </c:lvl>
              </c:multiLvlStrCache>
            </c:multiLvlStrRef>
          </c:cat>
          <c:val>
            <c:numRef>
              <c:f>Sheet1!$C$1:$C$2</c:f>
              <c:numCache>
                <c:formatCode>General</c:formatCode>
                <c:ptCount val="2"/>
                <c:pt idx="0">
                  <c:v>0</c:v>
                </c:pt>
                <c:pt idx="1">
                  <c:v>36</c:v>
                </c:pt>
              </c:numCache>
            </c:numRef>
          </c:val>
        </c:ser>
        <c:dLbls>
          <c:showLegendKey val="0"/>
          <c:showVal val="1"/>
          <c:showCatName val="0"/>
          <c:showSerName val="0"/>
          <c:showPercent val="0"/>
          <c:showBubbleSize val="0"/>
        </c:dLbls>
        <c:gapWidth val="150"/>
        <c:axId val="93618176"/>
        <c:axId val="103201408"/>
      </c:barChart>
      <c:catAx>
        <c:axId val="93618176"/>
        <c:scaling>
          <c:orientation val="minMax"/>
        </c:scaling>
        <c:delete val="1"/>
        <c:axPos val="l"/>
        <c:majorTickMark val="out"/>
        <c:minorTickMark val="none"/>
        <c:tickLblPos val="nextTo"/>
        <c:crossAx val="103201408"/>
        <c:crosses val="autoZero"/>
        <c:auto val="1"/>
        <c:lblAlgn val="ctr"/>
        <c:lblOffset val="100"/>
        <c:noMultiLvlLbl val="0"/>
      </c:catAx>
      <c:valAx>
        <c:axId val="103201408"/>
        <c:scaling>
          <c:orientation val="minMax"/>
        </c:scaling>
        <c:delete val="0"/>
        <c:axPos val="b"/>
        <c:numFmt formatCode="General" sourceLinked="1"/>
        <c:majorTickMark val="out"/>
        <c:minorTickMark val="none"/>
        <c:tickLblPos val="nextTo"/>
        <c:crossAx val="93618176"/>
        <c:crosses val="autoZero"/>
        <c:crossBetween val="between"/>
      </c:valAx>
      <c:spPr>
        <a:noFill/>
      </c:spPr>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3BB71C9-D6E5-4725-B57F-7EDBAD59975A}" type="datetimeFigureOut">
              <a:rPr lang="en-US"/>
              <a:pPr>
                <a:defRPr/>
              </a:pPr>
              <a:t>5/16/2013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F9759AF-96B9-4351-A0BA-C07C0E691AFB}" type="slidenum">
              <a:rPr lang="en-GB"/>
              <a:pPr>
                <a:defRPr/>
              </a:pPr>
              <a:t>‹#›</a:t>
            </a:fld>
            <a:endParaRPr lang="en-GB"/>
          </a:p>
        </p:txBody>
      </p:sp>
    </p:spTree>
    <p:extLst>
      <p:ext uri="{BB962C8B-B14F-4D97-AF65-F5344CB8AC3E}">
        <p14:creationId xmlns:p14="http://schemas.microsoft.com/office/powerpoint/2010/main" val="5976283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22</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23</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24</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25</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26</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27</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28</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29</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3</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30</a:t>
            </a:fld>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31</a:t>
            </a:fld>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35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5F9759AF-96B9-4351-A0BA-C07C0E691AFB}" type="slidenum">
              <a:rPr lang="en-GB" smtClean="0"/>
              <a:pPr>
                <a:defRPr/>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5C5E11BB-40EA-4ACF-A2E2-F3AE6549643C}" type="datetimeFigureOut">
              <a:rPr lang="en-US"/>
              <a:pPr>
                <a:defRPr/>
              </a:pPr>
              <a:t>5/16/2013</a:t>
            </a:fld>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87FDC8F6-326E-47AC-8C65-9F0511D693C3}"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918BE1A-9891-4F1B-8833-10A9B9811DDB}" type="datetimeFigureOut">
              <a:rPr lang="en-US"/>
              <a:pPr>
                <a:defRPr/>
              </a:pPr>
              <a:t>5/16/2013</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DA17EB0C-6A3F-4AD1-ACDA-4DB508DB2BD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19DBFD2-3D0C-4549-A133-A7EB86019623}" type="datetimeFigureOut">
              <a:rPr lang="en-US"/>
              <a:pPr>
                <a:defRPr/>
              </a:pPr>
              <a:t>5/16/2013</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D70632A9-3EB8-4F0E-A5D5-BE3976CFA61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8D33107-3A86-4CD1-8F90-C3EBD3E9EF63}" type="datetimeFigureOut">
              <a:rPr lang="en-US"/>
              <a:pPr>
                <a:defRPr/>
              </a:pPr>
              <a:t>5/16/2013</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8C877613-72F3-49BE-AA72-5543B3DE2456}"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42E084C-2AF3-456E-A52B-023653515310}" type="datetimeFigureOut">
              <a:rPr lang="en-US"/>
              <a:pPr>
                <a:defRPr/>
              </a:pPr>
              <a:t>5/16/2013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860E7E8-4DA4-4F33-A80C-F40B5A55B472}"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F55FAF1-CF2C-4B06-9CD6-C4DD228A2E8E}" type="datetimeFigureOut">
              <a:rPr lang="en-US"/>
              <a:pPr>
                <a:defRPr/>
              </a:pPr>
              <a:t>5/16/2013</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2B236A37-4CEF-44C0-9408-D5B291FB1012}"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EEBC5295-60EB-460D-9ADC-0F69F65D4A9D}" type="datetimeFigureOut">
              <a:rPr lang="en-US"/>
              <a:pPr>
                <a:defRPr/>
              </a:pPr>
              <a:t>5/16/2013</a:t>
            </a:fld>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C899F387-306E-48DD-9DC9-E0E0C6140898}"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3234F364-9148-45A8-B16E-835ED6474777}" type="datetimeFigureOut">
              <a:rPr lang="en-US"/>
              <a:pPr>
                <a:defRPr/>
              </a:pPr>
              <a:t>5/16/2013</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C9104A1D-F47C-4F79-93D3-21F5AD8C240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6FF31A0-F45E-4813-8965-54583A1EA77D}" type="datetimeFigureOut">
              <a:rPr lang="en-US"/>
              <a:pPr>
                <a:defRPr/>
              </a:pPr>
              <a:t>5/16/2013</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F2D80D9B-C8B1-4247-904D-E6B63A7AD321}"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DC43EFE-A96C-41A3-AAFC-6AFC68EE1F73}" type="datetimeFigureOut">
              <a:rPr lang="en-US"/>
              <a:pPr>
                <a:defRPr/>
              </a:pPr>
              <a:t>5/16/2013</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6569388B-E1C9-40E3-9781-737B4911F56F}"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2D75397-EFB0-44F9-8D88-9B1A0F394C65}" type="datetimeFigureOut">
              <a:rPr lang="en-US"/>
              <a:pPr>
                <a:defRPr/>
              </a:pPr>
              <a:t>5/16/2013</a:t>
            </a:fld>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373C163-75C7-4CB3-B9E9-28FBEDDC8CE0}"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E53AD49F-6A73-4BDD-A4DD-E251DED4EDDC}" type="datetimeFigureOut">
              <a:rPr lang="en-US"/>
              <a:pPr>
                <a:defRPr/>
              </a:pPr>
              <a:t>5/16/2013</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EC5F66C-806C-4EE1-AF80-A79EBBF0B1D2}" type="slidenum">
              <a:rPr lang="en-GB"/>
              <a:pPr>
                <a:defRPr/>
              </a:pPr>
              <a:t>‹#›</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923" r:id="rId1"/>
    <p:sldLayoutId id="2147483915" r:id="rId2"/>
    <p:sldLayoutId id="2147483924" r:id="rId3"/>
    <p:sldLayoutId id="2147483916" r:id="rId4"/>
    <p:sldLayoutId id="2147483917" r:id="rId5"/>
    <p:sldLayoutId id="2147483918" r:id="rId6"/>
    <p:sldLayoutId id="2147483919" r:id="rId7"/>
    <p:sldLayoutId id="2147483920" r:id="rId8"/>
    <p:sldLayoutId id="2147483925" r:id="rId9"/>
    <p:sldLayoutId id="2147483921" r:id="rId10"/>
    <p:sldLayoutId id="2147483922"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A04DA3"/>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A04DA3"/>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C4652D"/>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5.jpg"/><Relationship Id="rId7"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15.jp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16.jp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jpg"/><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image" Target="../media/image17.jp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image" Target="../media/image18.JP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5.xml"/><Relationship Id="rId1" Type="http://schemas.openxmlformats.org/officeDocument/2006/relationships/slideLayout" Target="../slideLayouts/slideLayout7.xml"/><Relationship Id="rId5" Type="http://schemas.openxmlformats.org/officeDocument/2006/relationships/image" Target="../media/image19.jp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7.JP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7.JPG"/><Relationship Id="rId5" Type="http://schemas.openxmlformats.org/officeDocument/2006/relationships/chart" Target="../charts/char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image" Target="../media/image7.JP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5"/>
          <p:cNvSpPr txBox="1">
            <a:spLocks noChangeArrowheads="1"/>
          </p:cNvSpPr>
          <p:nvPr/>
        </p:nvSpPr>
        <p:spPr bwMode="auto">
          <a:xfrm>
            <a:off x="611560" y="3212976"/>
            <a:ext cx="8064896" cy="3046988"/>
          </a:xfrm>
          <a:prstGeom prst="rect">
            <a:avLst/>
          </a:prstGeom>
          <a:noFill/>
          <a:ln w="9525">
            <a:noFill/>
            <a:miter lim="800000"/>
            <a:headEnd/>
            <a:tailEnd/>
          </a:ln>
        </p:spPr>
        <p:txBody>
          <a:bodyPr wrap="square">
            <a:spAutoFit/>
          </a:bodyPr>
          <a:lstStyle/>
          <a:p>
            <a:r>
              <a:rPr lang="en-GB" sz="4800" b="1" dirty="0" smtClean="0">
                <a:latin typeface="Arial Black" pitchFamily="34" charset="0"/>
              </a:rPr>
              <a:t>Lesbian, </a:t>
            </a:r>
            <a:br>
              <a:rPr lang="en-GB" sz="4800" b="1" dirty="0" smtClean="0">
                <a:latin typeface="Arial Black" pitchFamily="34" charset="0"/>
              </a:rPr>
            </a:br>
            <a:r>
              <a:rPr lang="en-GB" sz="4800" b="1" dirty="0" smtClean="0">
                <a:latin typeface="Arial Black" pitchFamily="34" charset="0"/>
              </a:rPr>
              <a:t>Gay, Bisexual &amp; Transgender Members’ Conference 2013</a:t>
            </a:r>
            <a:endParaRPr lang="en-GB" sz="4800" b="1" dirty="0">
              <a:latin typeface="Arial Black" pitchFamily="34" charset="0"/>
            </a:endParaRPr>
          </a:p>
        </p:txBody>
      </p:sp>
      <p:pic>
        <p:nvPicPr>
          <p:cNvPr id="5124" name="Picture 7" descr="rmtlogo.png"/>
          <p:cNvPicPr>
            <a:picLocks noChangeAspect="1"/>
          </p:cNvPicPr>
          <p:nvPr/>
        </p:nvPicPr>
        <p:blipFill>
          <a:blip r:embed="rId3"/>
          <a:srcRect/>
          <a:stretch>
            <a:fillRect/>
          </a:stretch>
        </p:blipFill>
        <p:spPr bwMode="auto">
          <a:xfrm>
            <a:off x="179513" y="822295"/>
            <a:ext cx="3888432" cy="1823441"/>
          </a:xfrm>
          <a:prstGeom prst="rect">
            <a:avLst/>
          </a:prstGeom>
          <a:noFill/>
          <a:ln w="9525">
            <a:noFill/>
            <a:miter lim="800000"/>
            <a:headEnd/>
            <a:tailEnd/>
          </a:ln>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1960" y="404664"/>
            <a:ext cx="4687680" cy="351576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203848" y="4838204"/>
                <a:ext cx="7220142" cy="291809"/>
              </a:xfrm>
              <a:prstGeom prst="rect">
                <a:avLst/>
              </a:prstGeom>
              <a:noFill/>
            </p:spPr>
            <p:txBody>
              <a:bodyPr wrap="square" rtlCol="0">
                <a:spAutoFit/>
              </a:bodyPr>
              <a:lstStyle/>
              <a:p>
                <a:r>
                  <a:rPr lang="en-GB" sz="4800" b="1" dirty="0" smtClean="0">
                    <a:solidFill>
                      <a:schemeClr val="bg1"/>
                    </a:solidFill>
                    <a:latin typeface="Arial Black" pitchFamily="34" charset="0"/>
                  </a:rPr>
                  <a:t>executive report</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
        <p:nvSpPr>
          <p:cNvPr id="2" name="TextBox 1"/>
          <p:cNvSpPr txBox="1"/>
          <p:nvPr/>
        </p:nvSpPr>
        <p:spPr>
          <a:xfrm>
            <a:off x="464117" y="2204864"/>
            <a:ext cx="8351792" cy="830997"/>
          </a:xfrm>
          <a:prstGeom prst="rect">
            <a:avLst/>
          </a:prstGeom>
          <a:noFill/>
        </p:spPr>
        <p:txBody>
          <a:bodyPr wrap="square" rtlCol="0">
            <a:spAutoFit/>
          </a:bodyPr>
          <a:lstStyle/>
          <a:p>
            <a:r>
              <a:rPr lang="en-GB" sz="2400" b="1" dirty="0"/>
              <a:t>Resolution: </a:t>
            </a:r>
            <a:r>
              <a:rPr lang="en-GB" sz="2400" b="1" dirty="0" smtClean="0"/>
              <a:t/>
            </a:r>
            <a:br>
              <a:rPr lang="en-GB" sz="2400" b="1" dirty="0" smtClean="0"/>
            </a:br>
            <a:r>
              <a:rPr lang="en-GB" sz="2400" b="1" dirty="0" smtClean="0"/>
              <a:t>International </a:t>
            </a:r>
            <a:r>
              <a:rPr lang="en-GB" sz="2400" b="1" dirty="0"/>
              <a:t>LGBT Rights</a:t>
            </a:r>
            <a:endParaRPr lang="en-GB" sz="2400" dirty="0"/>
          </a:p>
        </p:txBody>
      </p:sp>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9552" y="3945596"/>
            <a:ext cx="2736304" cy="2450422"/>
          </a:xfrm>
          <a:prstGeom prst="rect">
            <a:avLst/>
          </a:prstGeom>
        </p:spPr>
      </p:pic>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71552" y="3140968"/>
            <a:ext cx="2380580" cy="1719969"/>
          </a:xfrm>
          <a:prstGeom prst="rect">
            <a:avLst/>
          </a:prstGeom>
        </p:spPr>
      </p:pic>
      <p:pic>
        <p:nvPicPr>
          <p:cNvPr id="16" name="Picture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92475" y="2354312"/>
            <a:ext cx="3659550" cy="2298948"/>
          </a:xfrm>
          <a:prstGeom prst="rect">
            <a:avLst/>
          </a:prstGeom>
        </p:spPr>
      </p:pic>
      <p:pic>
        <p:nvPicPr>
          <p:cNvPr id="19" name="Picture 1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572000" y="4230125"/>
            <a:ext cx="3026314" cy="2269736"/>
          </a:xfrm>
          <a:prstGeom prst="rect">
            <a:avLst/>
          </a:prstGeom>
        </p:spPr>
      </p:pic>
    </p:spTree>
    <p:extLst>
      <p:ext uri="{BB962C8B-B14F-4D97-AF65-F5344CB8AC3E}">
        <p14:creationId xmlns:p14="http://schemas.microsoft.com/office/powerpoint/2010/main" val="32466550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203848" y="4838204"/>
                <a:ext cx="7220142" cy="291809"/>
              </a:xfrm>
              <a:prstGeom prst="rect">
                <a:avLst/>
              </a:prstGeom>
              <a:noFill/>
            </p:spPr>
            <p:txBody>
              <a:bodyPr wrap="square" rtlCol="0">
                <a:spAutoFit/>
              </a:bodyPr>
              <a:lstStyle/>
              <a:p>
                <a:r>
                  <a:rPr lang="en-GB" sz="4800" b="1" dirty="0" smtClean="0">
                    <a:solidFill>
                      <a:schemeClr val="bg1"/>
                    </a:solidFill>
                    <a:latin typeface="Arial Black" pitchFamily="34" charset="0"/>
                  </a:rPr>
                  <a:t>executive report</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
        <p:nvSpPr>
          <p:cNvPr id="2" name="TextBox 1"/>
          <p:cNvSpPr txBox="1"/>
          <p:nvPr/>
        </p:nvSpPr>
        <p:spPr>
          <a:xfrm>
            <a:off x="464117" y="2204864"/>
            <a:ext cx="8351792" cy="3539430"/>
          </a:xfrm>
          <a:prstGeom prst="rect">
            <a:avLst/>
          </a:prstGeom>
          <a:noFill/>
        </p:spPr>
        <p:txBody>
          <a:bodyPr wrap="square" rtlCol="0">
            <a:spAutoFit/>
          </a:bodyPr>
          <a:lstStyle/>
          <a:p>
            <a:r>
              <a:rPr lang="en-GB" sz="2800" b="1" dirty="0"/>
              <a:t>Resolution: </a:t>
            </a:r>
            <a:r>
              <a:rPr lang="en-GB" sz="2800" b="1" dirty="0" smtClean="0"/>
              <a:t/>
            </a:r>
            <a:br>
              <a:rPr lang="en-GB" sz="2800" b="1" dirty="0" smtClean="0"/>
            </a:br>
            <a:r>
              <a:rPr lang="en-GB" sz="2800" b="1" dirty="0"/>
              <a:t>RMT National LGBT Advisory Committee</a:t>
            </a:r>
            <a:endParaRPr lang="en-GB" sz="2800" dirty="0"/>
          </a:p>
          <a:p>
            <a:r>
              <a:rPr lang="en-GB" sz="2800" b="1" dirty="0"/>
              <a:t> </a:t>
            </a:r>
            <a:endParaRPr lang="en-GB" sz="2800" dirty="0"/>
          </a:p>
          <a:p>
            <a:pPr marL="457200" indent="-457200">
              <a:buFont typeface="Arial" pitchFamily="34" charset="0"/>
              <a:buChar char="•"/>
            </a:pPr>
            <a:r>
              <a:rPr lang="en-GB" sz="2800" dirty="0" smtClean="0"/>
              <a:t>visits to Regional Councils</a:t>
            </a:r>
          </a:p>
          <a:p>
            <a:pPr marL="457200" indent="-457200">
              <a:buFont typeface="Arial" pitchFamily="34" charset="0"/>
              <a:buChar char="•"/>
            </a:pPr>
            <a:r>
              <a:rPr lang="en-GB" sz="2800" dirty="0" smtClean="0"/>
              <a:t>‘equalities’ item on agenda</a:t>
            </a:r>
          </a:p>
          <a:p>
            <a:pPr marL="457200" indent="-457200">
              <a:buFont typeface="Arial" pitchFamily="34" charset="0"/>
              <a:buChar char="•"/>
            </a:pPr>
            <a:r>
              <a:rPr lang="en-GB" sz="2800" dirty="0"/>
              <a:t>s</a:t>
            </a:r>
            <a:r>
              <a:rPr lang="en-GB" sz="2800" dirty="0" smtClean="0"/>
              <a:t>trategy against homophobia</a:t>
            </a:r>
            <a:endParaRPr lang="en-GB" sz="2800" dirty="0"/>
          </a:p>
          <a:p>
            <a:pPr marL="457200" indent="-457200">
              <a:buFont typeface="Arial" pitchFamily="34" charset="0"/>
              <a:buChar char="•"/>
            </a:pPr>
            <a:r>
              <a:rPr lang="en-GB" sz="2800" dirty="0"/>
              <a:t>new posters – ideas</a:t>
            </a:r>
            <a:r>
              <a:rPr lang="en-GB" sz="2800" dirty="0" smtClean="0"/>
              <a:t>?</a:t>
            </a:r>
            <a:endParaRPr lang="en-GB" sz="2800" dirty="0"/>
          </a:p>
          <a:p>
            <a:r>
              <a:rPr lang="en-GB" sz="2800" dirty="0"/>
              <a:t>  </a:t>
            </a:r>
          </a:p>
        </p:txBody>
      </p:sp>
    </p:spTree>
    <p:extLst>
      <p:ext uri="{BB962C8B-B14F-4D97-AF65-F5344CB8AC3E}">
        <p14:creationId xmlns:p14="http://schemas.microsoft.com/office/powerpoint/2010/main" val="4001099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203848" y="4838204"/>
                <a:ext cx="7220142" cy="291809"/>
              </a:xfrm>
              <a:prstGeom prst="rect">
                <a:avLst/>
              </a:prstGeom>
              <a:noFill/>
            </p:spPr>
            <p:txBody>
              <a:bodyPr wrap="square" rtlCol="0">
                <a:spAutoFit/>
              </a:bodyPr>
              <a:lstStyle/>
              <a:p>
                <a:r>
                  <a:rPr lang="en-GB" sz="4800" b="1" dirty="0" smtClean="0">
                    <a:solidFill>
                      <a:schemeClr val="bg1"/>
                    </a:solidFill>
                    <a:latin typeface="Arial Black" pitchFamily="34" charset="0"/>
                  </a:rPr>
                  <a:t>executive report</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
        <p:nvSpPr>
          <p:cNvPr id="2" name="TextBox 1"/>
          <p:cNvSpPr txBox="1"/>
          <p:nvPr/>
        </p:nvSpPr>
        <p:spPr>
          <a:xfrm>
            <a:off x="464117" y="2204864"/>
            <a:ext cx="8351792" cy="1384995"/>
          </a:xfrm>
          <a:prstGeom prst="rect">
            <a:avLst/>
          </a:prstGeom>
          <a:noFill/>
        </p:spPr>
        <p:txBody>
          <a:bodyPr wrap="square" rtlCol="0">
            <a:spAutoFit/>
          </a:bodyPr>
          <a:lstStyle/>
          <a:p>
            <a:r>
              <a:rPr lang="en-GB" sz="2800" b="1" dirty="0"/>
              <a:t>Resolution: </a:t>
            </a:r>
            <a:r>
              <a:rPr lang="en-GB" sz="2800" b="1" dirty="0" smtClean="0"/>
              <a:t>Diversity </a:t>
            </a:r>
            <a:r>
              <a:rPr lang="en-GB" sz="2800" b="1" dirty="0"/>
              <a:t>Role Models: </a:t>
            </a:r>
            <a:r>
              <a:rPr lang="en-GB" sz="2800" b="1" dirty="0" smtClean="0"/>
              <a:t/>
            </a:r>
            <a:br>
              <a:rPr lang="en-GB" sz="2800" b="1" dirty="0" smtClean="0"/>
            </a:br>
            <a:r>
              <a:rPr lang="en-GB" sz="2800" b="1" dirty="0" smtClean="0"/>
              <a:t>tackling </a:t>
            </a:r>
            <a:r>
              <a:rPr lang="en-GB" sz="2800" b="1" dirty="0"/>
              <a:t>homophobia through education</a:t>
            </a:r>
            <a:endParaRPr lang="en-GB" sz="2800" dirty="0"/>
          </a:p>
          <a:p>
            <a:r>
              <a:rPr lang="en-GB" sz="2800" dirty="0"/>
              <a:t>  </a:t>
            </a: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50864" y="3489865"/>
            <a:ext cx="5126004" cy="1796989"/>
          </a:xfrm>
          <a:prstGeom prst="rect">
            <a:avLst/>
          </a:prstGeom>
        </p:spPr>
      </p:pic>
    </p:spTree>
    <p:extLst>
      <p:ext uri="{BB962C8B-B14F-4D97-AF65-F5344CB8AC3E}">
        <p14:creationId xmlns:p14="http://schemas.microsoft.com/office/powerpoint/2010/main" val="395127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203848" y="4838204"/>
                <a:ext cx="7220142" cy="291809"/>
              </a:xfrm>
              <a:prstGeom prst="rect">
                <a:avLst/>
              </a:prstGeom>
              <a:noFill/>
            </p:spPr>
            <p:txBody>
              <a:bodyPr wrap="square" rtlCol="0">
                <a:spAutoFit/>
              </a:bodyPr>
              <a:lstStyle/>
              <a:p>
                <a:r>
                  <a:rPr lang="en-GB" sz="4800" b="1" dirty="0" smtClean="0">
                    <a:solidFill>
                      <a:schemeClr val="bg1"/>
                    </a:solidFill>
                    <a:latin typeface="Arial Black" pitchFamily="34" charset="0"/>
                  </a:rPr>
                  <a:t>executive report</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
        <p:nvSpPr>
          <p:cNvPr id="2" name="TextBox 1"/>
          <p:cNvSpPr txBox="1"/>
          <p:nvPr/>
        </p:nvSpPr>
        <p:spPr>
          <a:xfrm>
            <a:off x="464117" y="2910423"/>
            <a:ext cx="8351792" cy="2246769"/>
          </a:xfrm>
          <a:prstGeom prst="rect">
            <a:avLst/>
          </a:prstGeom>
          <a:noFill/>
        </p:spPr>
        <p:txBody>
          <a:bodyPr wrap="square" rtlCol="0">
            <a:spAutoFit/>
          </a:bodyPr>
          <a:lstStyle/>
          <a:p>
            <a:r>
              <a:rPr lang="en-GB" sz="2800" b="1" dirty="0"/>
              <a:t>Resolution: Aviation industry forced gay flight attendant into a sham marriage</a:t>
            </a:r>
            <a:endParaRPr lang="en-GB" sz="2800" dirty="0"/>
          </a:p>
          <a:p>
            <a:r>
              <a:rPr lang="en-GB" sz="2800" b="1" dirty="0"/>
              <a:t> </a:t>
            </a:r>
            <a:endParaRPr lang="en-GB" sz="2800" dirty="0"/>
          </a:p>
          <a:p>
            <a:r>
              <a:rPr lang="en-GB" sz="2800" b="1" dirty="0"/>
              <a:t> </a:t>
            </a:r>
            <a:endParaRPr lang="en-GB" sz="2800" dirty="0"/>
          </a:p>
          <a:p>
            <a:r>
              <a:rPr lang="en-GB" sz="2800" b="1" dirty="0"/>
              <a:t>Resolution: Campaign for Equal Marriage</a:t>
            </a:r>
            <a:endParaRPr lang="en-GB" sz="2800" dirty="0"/>
          </a:p>
        </p:txBody>
      </p:sp>
    </p:spTree>
    <p:extLst>
      <p:ext uri="{BB962C8B-B14F-4D97-AF65-F5344CB8AC3E}">
        <p14:creationId xmlns:p14="http://schemas.microsoft.com/office/powerpoint/2010/main" val="1628338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203848" y="4838204"/>
                <a:ext cx="7220142" cy="291809"/>
              </a:xfrm>
              <a:prstGeom prst="rect">
                <a:avLst/>
              </a:prstGeom>
              <a:noFill/>
            </p:spPr>
            <p:txBody>
              <a:bodyPr wrap="square" rtlCol="0">
                <a:spAutoFit/>
              </a:bodyPr>
              <a:lstStyle/>
              <a:p>
                <a:r>
                  <a:rPr lang="en-GB" sz="4800" b="1" dirty="0" smtClean="0">
                    <a:solidFill>
                      <a:schemeClr val="bg1"/>
                    </a:solidFill>
                    <a:latin typeface="Arial Black" pitchFamily="34" charset="0"/>
                  </a:rPr>
                  <a:t>executive report</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
        <p:nvSpPr>
          <p:cNvPr id="2" name="TextBox 1"/>
          <p:cNvSpPr txBox="1"/>
          <p:nvPr/>
        </p:nvSpPr>
        <p:spPr>
          <a:xfrm>
            <a:off x="464117" y="2420888"/>
            <a:ext cx="8351792" cy="523220"/>
          </a:xfrm>
          <a:prstGeom prst="rect">
            <a:avLst/>
          </a:prstGeom>
          <a:noFill/>
        </p:spPr>
        <p:txBody>
          <a:bodyPr wrap="square" rtlCol="0">
            <a:spAutoFit/>
          </a:bodyPr>
          <a:lstStyle/>
          <a:p>
            <a:r>
              <a:rPr lang="en-GB" sz="2800" b="1" dirty="0"/>
              <a:t>Resolution: </a:t>
            </a:r>
            <a:r>
              <a:rPr lang="en-GB" sz="2800" b="1" dirty="0" smtClean="0"/>
              <a:t>‘Gay Cure’ adverts </a:t>
            </a:r>
            <a:r>
              <a:rPr lang="en-GB" sz="2800" b="1" dirty="0"/>
              <a:t>on </a:t>
            </a:r>
            <a:r>
              <a:rPr lang="en-GB" sz="2800" b="1" dirty="0" err="1"/>
              <a:t>TfL</a:t>
            </a:r>
            <a:r>
              <a:rPr lang="en-GB" sz="2800" b="1" dirty="0"/>
              <a:t> buses</a:t>
            </a:r>
            <a:endParaRPr lang="en-GB" sz="2800" dirty="0"/>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4848" y="3098792"/>
            <a:ext cx="4193408" cy="2346928"/>
          </a:xfrm>
          <a:prstGeom prst="rect">
            <a:avLst/>
          </a:prstGeom>
        </p:spPr>
      </p:pic>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95937" y="4076429"/>
            <a:ext cx="4319334" cy="2418827"/>
          </a:xfrm>
          <a:prstGeom prst="rect">
            <a:avLst/>
          </a:prstGeom>
        </p:spPr>
      </p:pic>
      <p:grpSp>
        <p:nvGrpSpPr>
          <p:cNvPr id="12" name="Group 11"/>
          <p:cNvGrpSpPr/>
          <p:nvPr/>
        </p:nvGrpSpPr>
        <p:grpSpPr>
          <a:xfrm>
            <a:off x="464116" y="3018772"/>
            <a:ext cx="7996316" cy="3673240"/>
            <a:chOff x="464116" y="3018772"/>
            <a:chExt cx="7996316" cy="3673240"/>
          </a:xfrm>
        </p:grpSpPr>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4116" y="3018772"/>
              <a:ext cx="4204139" cy="3498560"/>
            </a:xfrm>
            <a:prstGeom prst="rect">
              <a:avLst/>
            </a:prstGeom>
          </p:spPr>
        </p:pic>
        <p:sp>
          <p:nvSpPr>
            <p:cNvPr id="11" name="TextBox 10"/>
            <p:cNvSpPr txBox="1"/>
            <p:nvPr/>
          </p:nvSpPr>
          <p:spPr>
            <a:xfrm>
              <a:off x="3995938" y="3645024"/>
              <a:ext cx="4464494" cy="3046988"/>
            </a:xfrm>
            <a:prstGeom prst="rect">
              <a:avLst/>
            </a:prstGeom>
            <a:solidFill>
              <a:schemeClr val="bg1"/>
            </a:solidFill>
            <a:ln>
              <a:solidFill>
                <a:schemeClr val="tx1"/>
              </a:solidFill>
            </a:ln>
          </p:spPr>
          <p:txBody>
            <a:bodyPr wrap="square" rtlCol="0">
              <a:spAutoFit/>
            </a:bodyPr>
            <a:lstStyle/>
            <a:p>
              <a:pPr algn="ctr"/>
              <a:r>
                <a:rPr lang="en-GB" sz="6000" dirty="0" smtClean="0">
                  <a:latin typeface="Arial Black" pitchFamily="34" charset="0"/>
                </a:rPr>
                <a:t>Vernon </a:t>
              </a:r>
              <a:r>
                <a:rPr lang="en-GB" sz="6000" dirty="0" err="1" smtClean="0">
                  <a:latin typeface="Arial Black" pitchFamily="34" charset="0"/>
                </a:rPr>
                <a:t>Everitt</a:t>
              </a:r>
              <a:endParaRPr lang="en-GB" sz="6000" dirty="0" smtClean="0">
                <a:latin typeface="Arial Black" pitchFamily="34" charset="0"/>
              </a:endParaRPr>
            </a:p>
            <a:p>
              <a:pPr algn="ctr"/>
              <a:r>
                <a:rPr lang="en-GB" sz="2400" i="1" dirty="0" smtClean="0"/>
                <a:t>Managing </a:t>
              </a:r>
              <a:r>
                <a:rPr lang="en-GB" sz="2400" i="1" dirty="0"/>
                <a:t>Director of Customer Experience, Marketing &amp; Communications at </a:t>
              </a:r>
              <a:r>
                <a:rPr lang="en-GB" sz="2400" i="1" dirty="0" err="1"/>
                <a:t>TfL</a:t>
              </a:r>
              <a:endParaRPr lang="en-GB" sz="2400" dirty="0">
                <a:latin typeface="Arial Black" pitchFamily="34" charset="0"/>
              </a:endParaRPr>
            </a:p>
          </p:txBody>
        </p:sp>
      </p:grpSp>
    </p:spTree>
    <p:extLst>
      <p:ext uri="{BB962C8B-B14F-4D97-AF65-F5344CB8AC3E}">
        <p14:creationId xmlns:p14="http://schemas.microsoft.com/office/powerpoint/2010/main" val="844685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203848" y="4838204"/>
                <a:ext cx="7220142" cy="291809"/>
              </a:xfrm>
              <a:prstGeom prst="rect">
                <a:avLst/>
              </a:prstGeom>
              <a:noFill/>
            </p:spPr>
            <p:txBody>
              <a:bodyPr wrap="square" rtlCol="0">
                <a:spAutoFit/>
              </a:bodyPr>
              <a:lstStyle/>
              <a:p>
                <a:r>
                  <a:rPr lang="en-GB" sz="4800" b="1" dirty="0" smtClean="0">
                    <a:solidFill>
                      <a:schemeClr val="bg1"/>
                    </a:solidFill>
                    <a:latin typeface="Arial Black" pitchFamily="34" charset="0"/>
                  </a:rPr>
                  <a:t>executive report</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
        <p:nvSpPr>
          <p:cNvPr id="2" name="TextBox 1"/>
          <p:cNvSpPr txBox="1"/>
          <p:nvPr/>
        </p:nvSpPr>
        <p:spPr>
          <a:xfrm>
            <a:off x="464117" y="2204864"/>
            <a:ext cx="8351792" cy="3970318"/>
          </a:xfrm>
          <a:prstGeom prst="rect">
            <a:avLst/>
          </a:prstGeom>
          <a:noFill/>
        </p:spPr>
        <p:txBody>
          <a:bodyPr wrap="square" rtlCol="0">
            <a:spAutoFit/>
          </a:bodyPr>
          <a:lstStyle/>
          <a:p>
            <a:r>
              <a:rPr lang="en-GB" sz="2800" b="1" dirty="0"/>
              <a:t>Network Rail – Equality, Diversity and Inclusion</a:t>
            </a:r>
            <a:endParaRPr lang="en-GB" sz="2800" dirty="0"/>
          </a:p>
          <a:p>
            <a:pPr marL="457200" indent="-457200">
              <a:buFont typeface="Arial" pitchFamily="34" charset="0"/>
              <a:buChar char="•"/>
            </a:pPr>
            <a:r>
              <a:rPr lang="en-GB" sz="2800" dirty="0"/>
              <a:t>new policy</a:t>
            </a:r>
          </a:p>
          <a:p>
            <a:pPr marL="457200" indent="-457200">
              <a:buFont typeface="Arial" pitchFamily="34" charset="0"/>
              <a:buChar char="•"/>
            </a:pPr>
            <a:r>
              <a:rPr lang="en-GB" sz="2800" dirty="0"/>
              <a:t>reps</a:t>
            </a:r>
          </a:p>
          <a:p>
            <a:r>
              <a:rPr lang="en-GB" sz="2800" dirty="0"/>
              <a:t> </a:t>
            </a:r>
          </a:p>
          <a:p>
            <a:r>
              <a:rPr lang="en-GB" sz="2800" b="1" dirty="0"/>
              <a:t>RMT Training </a:t>
            </a:r>
            <a:endParaRPr lang="en-GB" sz="2800" dirty="0"/>
          </a:p>
          <a:p>
            <a:pPr marL="457200" indent="-457200">
              <a:buFont typeface="Arial" pitchFamily="34" charset="0"/>
              <a:buChar char="•"/>
            </a:pPr>
            <a:r>
              <a:rPr lang="en-GB" sz="2800" dirty="0"/>
              <a:t>weekend LGBT course</a:t>
            </a:r>
          </a:p>
          <a:p>
            <a:pPr marL="457200" indent="-457200">
              <a:buFont typeface="Arial" pitchFamily="34" charset="0"/>
              <a:buChar char="•"/>
            </a:pPr>
            <a:r>
              <a:rPr lang="en-GB" sz="2800" dirty="0"/>
              <a:t>week-long Equality </a:t>
            </a:r>
            <a:r>
              <a:rPr lang="en-GB" sz="2800" dirty="0" smtClean="0"/>
              <a:t>in the Workplace course</a:t>
            </a:r>
            <a:endParaRPr lang="en-GB" sz="2800" dirty="0"/>
          </a:p>
          <a:p>
            <a:pPr marL="457200" indent="-457200">
              <a:buFont typeface="Arial" pitchFamily="34" charset="0"/>
              <a:buChar char="•"/>
            </a:pPr>
            <a:r>
              <a:rPr lang="en-GB" sz="2800" dirty="0"/>
              <a:t>more equalities content in all courses</a:t>
            </a:r>
          </a:p>
          <a:p>
            <a:pPr marL="457200" indent="-457200">
              <a:buFont typeface="Arial" pitchFamily="34" charset="0"/>
              <a:buChar char="•"/>
            </a:pPr>
            <a:r>
              <a:rPr lang="en-GB" sz="2800" dirty="0"/>
              <a:t>run courses in your Region</a:t>
            </a:r>
          </a:p>
        </p:txBody>
      </p:sp>
    </p:spTree>
    <p:extLst>
      <p:ext uri="{BB962C8B-B14F-4D97-AF65-F5344CB8AC3E}">
        <p14:creationId xmlns:p14="http://schemas.microsoft.com/office/powerpoint/2010/main" val="346949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91824" y="4149079"/>
            <a:ext cx="8351792" cy="2304254"/>
            <a:chOff x="511551" y="4814638"/>
            <a:chExt cx="9743757" cy="80915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809150"/>
            </a:xfrm>
            <a:prstGeom prst="rect">
              <a:avLst/>
            </a:prstGeom>
          </p:spPr>
        </p:pic>
        <p:sp>
          <p:nvSpPr>
            <p:cNvPr id="9" name="TextBox 8"/>
            <p:cNvSpPr txBox="1"/>
            <p:nvPr/>
          </p:nvSpPr>
          <p:spPr>
            <a:xfrm>
              <a:off x="3288188" y="4838204"/>
              <a:ext cx="6552641" cy="745733"/>
            </a:xfrm>
            <a:prstGeom prst="rect">
              <a:avLst/>
            </a:prstGeom>
            <a:noFill/>
          </p:spPr>
          <p:txBody>
            <a:bodyPr wrap="square" rtlCol="0">
              <a:spAutoFit/>
            </a:bodyPr>
            <a:lstStyle/>
            <a:p>
              <a:pPr algn="r"/>
              <a:r>
                <a:rPr lang="en-GB" sz="4400" b="1" dirty="0" smtClean="0">
                  <a:solidFill>
                    <a:schemeClr val="bg1"/>
                  </a:solidFill>
                  <a:latin typeface="Arial Black" pitchFamily="34" charset="0"/>
                </a:rPr>
                <a:t>Vice-chair</a:t>
              </a:r>
            </a:p>
            <a:p>
              <a:pPr algn="r"/>
              <a:r>
                <a:rPr lang="en-GB" sz="4400" b="1" dirty="0" smtClean="0">
                  <a:solidFill>
                    <a:schemeClr val="bg1"/>
                  </a:solidFill>
                  <a:latin typeface="Arial Black" pitchFamily="34" charset="0"/>
                </a:rPr>
                <a:t>LGBT Advisory Committee</a:t>
              </a:r>
              <a:endParaRPr lang="en-GB" sz="4400" b="1" dirty="0">
                <a:solidFill>
                  <a:schemeClr val="bg1"/>
                </a:solidFill>
                <a:latin typeface="Arial Black" pitchFamily="34" charset="0"/>
              </a:endParaRPr>
            </a:p>
          </p:txBody>
        </p:sp>
      </p:grpSp>
      <p:pic>
        <p:nvPicPr>
          <p:cNvPr id="7" name="Picture 6" descr="rmtlogo.png"/>
          <p:cNvPicPr>
            <a:picLocks noChangeAspect="1"/>
          </p:cNvPicPr>
          <p:nvPr/>
        </p:nvPicPr>
        <p:blipFill>
          <a:blip r:embed="rId4"/>
          <a:srcRect/>
          <a:stretch>
            <a:fillRect/>
          </a:stretch>
        </p:blipFill>
        <p:spPr bwMode="auto">
          <a:xfrm>
            <a:off x="722462" y="4527049"/>
            <a:ext cx="2845301" cy="1333735"/>
          </a:xfrm>
          <a:prstGeom prst="rect">
            <a:avLst/>
          </a:prstGeom>
          <a:noFill/>
          <a:ln w="9525">
            <a:noFill/>
            <a:miter lim="800000"/>
            <a:headEnd/>
            <a:tailEnd/>
          </a:ln>
        </p:spPr>
      </p:pic>
      <p:sp>
        <p:nvSpPr>
          <p:cNvPr id="22535" name="TextBox 4"/>
          <p:cNvSpPr txBox="1">
            <a:spLocks noChangeArrowheads="1"/>
          </p:cNvSpPr>
          <p:nvPr/>
        </p:nvSpPr>
        <p:spPr bwMode="auto">
          <a:xfrm>
            <a:off x="755576" y="764704"/>
            <a:ext cx="7632774" cy="3877985"/>
          </a:xfrm>
          <a:prstGeom prst="rect">
            <a:avLst/>
          </a:prstGeom>
          <a:noFill/>
          <a:ln w="9525">
            <a:noFill/>
            <a:miter lim="800000"/>
            <a:headEnd/>
            <a:tailEnd/>
          </a:ln>
        </p:spPr>
        <p:txBody>
          <a:bodyPr wrap="square">
            <a:spAutoFit/>
          </a:bodyPr>
          <a:lstStyle/>
          <a:p>
            <a:pPr algn="ctr">
              <a:spcBef>
                <a:spcPts val="600"/>
              </a:spcBef>
            </a:pPr>
            <a:r>
              <a:rPr lang="en-GB" sz="4000" dirty="0" smtClean="0">
                <a:latin typeface="Arial Black" pitchFamily="34" charset="0"/>
              </a:rPr>
              <a:t>Report from RMT National LGBT Members’ Advisory Committee</a:t>
            </a:r>
            <a:endParaRPr lang="en-GB" sz="4000" dirty="0" smtClean="0">
              <a:latin typeface="Arial Black" pitchFamily="34" charset="0"/>
            </a:endParaRPr>
          </a:p>
          <a:p>
            <a:pPr algn="ctr">
              <a:spcBef>
                <a:spcPts val="600"/>
              </a:spcBef>
            </a:pPr>
            <a:r>
              <a:rPr lang="en-GB" sz="8000" dirty="0" smtClean="0">
                <a:latin typeface="Arial Black" pitchFamily="34" charset="0"/>
              </a:rPr>
              <a:t>Paul Penny</a:t>
            </a:r>
            <a:endParaRPr lang="en-GB" sz="8000" dirty="0" smtClean="0">
              <a:latin typeface="Arial Black" pitchFamily="34" charset="0"/>
            </a:endParaRPr>
          </a:p>
          <a:p>
            <a:pPr>
              <a:spcBef>
                <a:spcPts val="600"/>
              </a:spcBef>
            </a:pPr>
            <a:r>
              <a:rPr lang="en-GB" dirty="0">
                <a:latin typeface="Arial Black" pitchFamily="34" charset="0"/>
              </a:rPr>
              <a:t/>
            </a:r>
            <a:br>
              <a:rPr lang="en-GB" dirty="0">
                <a:latin typeface="Arial Black" pitchFamily="34" charset="0"/>
              </a:rPr>
            </a:br>
            <a:endParaRPr lang="en-GB" dirty="0">
              <a:latin typeface="Arial Black" pitchFamily="34" charset="0"/>
            </a:endParaRPr>
          </a:p>
        </p:txBody>
      </p:sp>
    </p:spTree>
    <p:extLst>
      <p:ext uri="{BB962C8B-B14F-4D97-AF65-F5344CB8AC3E}">
        <p14:creationId xmlns:p14="http://schemas.microsoft.com/office/powerpoint/2010/main" val="22761944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117" y="2564904"/>
            <a:ext cx="8351792" cy="3416320"/>
          </a:xfrm>
          <a:prstGeom prst="rect">
            <a:avLst/>
          </a:prstGeom>
          <a:noFill/>
        </p:spPr>
        <p:txBody>
          <a:bodyPr wrap="square" rtlCol="0">
            <a:spAutoFit/>
          </a:bodyPr>
          <a:lstStyle/>
          <a:p>
            <a:r>
              <a:rPr lang="en-GB" sz="3600" dirty="0">
                <a:latin typeface="Arial Black" pitchFamily="34" charset="0"/>
              </a:rPr>
              <a:t>Kath </a:t>
            </a:r>
            <a:r>
              <a:rPr lang="en-GB" sz="3600" dirty="0" err="1">
                <a:latin typeface="Arial Black" pitchFamily="34" charset="0"/>
              </a:rPr>
              <a:t>Talboys</a:t>
            </a:r>
            <a:r>
              <a:rPr lang="en-GB" sz="3600" dirty="0"/>
              <a:t>, Chief Executive, Renaissance </a:t>
            </a:r>
            <a:r>
              <a:rPr lang="en-GB" sz="3600" dirty="0" smtClean="0"/>
              <a:t>(</a:t>
            </a:r>
            <a:r>
              <a:rPr lang="en-GB" sz="3600" dirty="0"/>
              <a:t>local sexual health and substance misuse services) </a:t>
            </a:r>
            <a:endParaRPr lang="en-GB" sz="3600" dirty="0" smtClean="0"/>
          </a:p>
          <a:p>
            <a:endParaRPr lang="en-GB" sz="3600" dirty="0"/>
          </a:p>
          <a:p>
            <a:r>
              <a:rPr lang="en-GB" sz="3600" dirty="0" smtClean="0"/>
              <a:t>Police </a:t>
            </a:r>
            <a:r>
              <a:rPr lang="en-GB" sz="3600" dirty="0"/>
              <a:t>Constable </a:t>
            </a:r>
            <a:r>
              <a:rPr lang="en-GB" sz="3600" dirty="0">
                <a:latin typeface="Arial Black" pitchFamily="34" charset="0"/>
              </a:rPr>
              <a:t>Clare Bradley</a:t>
            </a:r>
            <a:r>
              <a:rPr lang="en-GB" sz="3600" dirty="0"/>
              <a:t>, </a:t>
            </a:r>
            <a:r>
              <a:rPr lang="en-GB" sz="3600" dirty="0" smtClean="0"/>
              <a:t/>
            </a:r>
            <a:br>
              <a:rPr lang="en-GB" sz="3600" dirty="0" smtClean="0"/>
            </a:br>
            <a:r>
              <a:rPr lang="en-GB" sz="3600" dirty="0" smtClean="0"/>
              <a:t>Divisional </a:t>
            </a:r>
            <a:r>
              <a:rPr lang="en-GB" sz="3600" dirty="0"/>
              <a:t>Diversity Officer</a:t>
            </a:r>
          </a:p>
        </p:txBody>
      </p:sp>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875922" y="4838204"/>
                <a:ext cx="6548068" cy="291809"/>
              </a:xfrm>
              <a:prstGeom prst="rect">
                <a:avLst/>
              </a:prstGeom>
              <a:noFill/>
            </p:spPr>
            <p:txBody>
              <a:bodyPr wrap="square" rtlCol="0">
                <a:spAutoFit/>
              </a:bodyPr>
              <a:lstStyle/>
              <a:p>
                <a:r>
                  <a:rPr lang="en-GB" sz="4800" b="1" dirty="0">
                    <a:solidFill>
                      <a:schemeClr val="bg1"/>
                    </a:solidFill>
                    <a:latin typeface="Arial Black" pitchFamily="34" charset="0"/>
                  </a:rPr>
                  <a:t>g</a:t>
                </a:r>
                <a:r>
                  <a:rPr lang="en-GB" sz="4800" b="1" dirty="0" smtClean="0">
                    <a:solidFill>
                      <a:schemeClr val="bg1"/>
                    </a:solidFill>
                    <a:latin typeface="Arial Black" pitchFamily="34" charset="0"/>
                  </a:rPr>
                  <a:t>uest speakers</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76055" y="2204864"/>
            <a:ext cx="3739853" cy="4154984"/>
          </a:xfrm>
          <a:prstGeom prst="rect">
            <a:avLst/>
          </a:prstGeom>
          <a:noFill/>
        </p:spPr>
        <p:txBody>
          <a:bodyPr wrap="square" rtlCol="0">
            <a:spAutoFit/>
          </a:bodyPr>
          <a:lstStyle/>
          <a:p>
            <a:r>
              <a:rPr lang="en-GB" sz="4400" dirty="0" smtClean="0"/>
              <a:t>Journalist </a:t>
            </a:r>
            <a:r>
              <a:rPr lang="en-GB" sz="4400" b="1" dirty="0" smtClean="0">
                <a:latin typeface="Arial Black" pitchFamily="34" charset="0"/>
              </a:rPr>
              <a:t>Patrick </a:t>
            </a:r>
            <a:r>
              <a:rPr lang="en-GB" sz="4400" b="1" dirty="0" err="1" smtClean="0">
                <a:latin typeface="Arial Black" pitchFamily="34" charset="0"/>
              </a:rPr>
              <a:t>Strudwick</a:t>
            </a:r>
            <a:r>
              <a:rPr lang="en-GB" sz="4400" dirty="0" smtClean="0"/>
              <a:t> speaks </a:t>
            </a:r>
            <a:r>
              <a:rPr lang="en-GB" sz="4400" dirty="0"/>
              <a:t>on his </a:t>
            </a:r>
            <a:r>
              <a:rPr lang="en-GB" sz="4400" dirty="0" smtClean="0"/>
              <a:t>‘gay cure’ </a:t>
            </a:r>
            <a:r>
              <a:rPr lang="en-GB" sz="4400" dirty="0"/>
              <a:t>investigations </a:t>
            </a:r>
          </a:p>
        </p:txBody>
      </p:sp>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875922" y="4838204"/>
                <a:ext cx="6548068" cy="291809"/>
              </a:xfrm>
              <a:prstGeom prst="rect">
                <a:avLst/>
              </a:prstGeom>
              <a:noFill/>
            </p:spPr>
            <p:txBody>
              <a:bodyPr wrap="square" rtlCol="0">
                <a:spAutoFit/>
              </a:bodyPr>
              <a:lstStyle/>
              <a:p>
                <a:r>
                  <a:rPr lang="en-GB" sz="4800" b="1" dirty="0">
                    <a:solidFill>
                      <a:schemeClr val="bg1"/>
                    </a:solidFill>
                    <a:latin typeface="Arial Black" pitchFamily="34" charset="0"/>
                  </a:rPr>
                  <a:t>g</a:t>
                </a:r>
                <a:r>
                  <a:rPr lang="en-GB" sz="4800" b="1" dirty="0" smtClean="0">
                    <a:solidFill>
                      <a:schemeClr val="bg1"/>
                    </a:solidFill>
                    <a:latin typeface="Arial Black" pitchFamily="34" charset="0"/>
                  </a:rPr>
                  <a:t>uest speaker</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6192" y="2348880"/>
            <a:ext cx="4129360" cy="4129360"/>
          </a:xfrm>
          <a:prstGeom prst="rect">
            <a:avLst/>
          </a:prstGeom>
        </p:spPr>
      </p:pic>
    </p:spTree>
    <p:extLst>
      <p:ext uri="{BB962C8B-B14F-4D97-AF65-F5344CB8AC3E}">
        <p14:creationId xmlns:p14="http://schemas.microsoft.com/office/powerpoint/2010/main" val="265115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552" y="2139528"/>
            <a:ext cx="8064896" cy="4385816"/>
          </a:xfrm>
          <a:prstGeom prst="rect">
            <a:avLst/>
          </a:prstGeom>
          <a:noFill/>
        </p:spPr>
        <p:txBody>
          <a:bodyPr wrap="square" rtlCol="0">
            <a:spAutoFit/>
          </a:bodyPr>
          <a:lstStyle/>
          <a:p>
            <a:pPr>
              <a:spcBef>
                <a:spcPts val="600"/>
              </a:spcBef>
              <a:buFont typeface="Arial" pitchFamily="34" charset="0"/>
              <a:buChar char="•"/>
            </a:pPr>
            <a:r>
              <a:rPr lang="en-GB" dirty="0" smtClean="0"/>
              <a:t> Chair asks who is proposing and who is seconding the resolution</a:t>
            </a:r>
          </a:p>
          <a:p>
            <a:pPr>
              <a:spcBef>
                <a:spcPts val="600"/>
              </a:spcBef>
              <a:buFont typeface="Arial" pitchFamily="34" charset="0"/>
              <a:buChar char="•"/>
            </a:pPr>
            <a:r>
              <a:rPr lang="en-GB" dirty="0" smtClean="0"/>
              <a:t> The proposer speaks, asking you to support the resolution</a:t>
            </a:r>
          </a:p>
          <a:p>
            <a:pPr>
              <a:spcBef>
                <a:spcPts val="600"/>
              </a:spcBef>
              <a:buFont typeface="Arial" pitchFamily="34" charset="0"/>
              <a:buChar char="•"/>
            </a:pPr>
            <a:r>
              <a:rPr lang="en-GB" dirty="0" smtClean="0"/>
              <a:t> The seconder speaks, asking you to support the resolution</a:t>
            </a:r>
          </a:p>
          <a:p>
            <a:pPr>
              <a:spcBef>
                <a:spcPts val="600"/>
              </a:spcBef>
              <a:buFont typeface="Arial" pitchFamily="34" charset="0"/>
              <a:buChar char="•"/>
            </a:pPr>
            <a:r>
              <a:rPr lang="en-GB" dirty="0" smtClean="0"/>
              <a:t> The resolution is then ‘open to debate’ – any delegate may </a:t>
            </a:r>
            <a:r>
              <a:rPr lang="en-GB" dirty="0" smtClean="0"/>
              <a:t>speak for</a:t>
            </a:r>
            <a:r>
              <a:rPr lang="en-GB" dirty="0" smtClean="0"/>
              <a:t>, against or about the resolution</a:t>
            </a:r>
          </a:p>
          <a:p>
            <a:pPr>
              <a:spcBef>
                <a:spcPts val="600"/>
              </a:spcBef>
              <a:buFont typeface="Arial" pitchFamily="34" charset="0"/>
              <a:buChar char="•"/>
            </a:pPr>
            <a:r>
              <a:rPr lang="en-GB" dirty="0" smtClean="0"/>
              <a:t> Also, any delegate may ask a question</a:t>
            </a:r>
          </a:p>
          <a:p>
            <a:pPr>
              <a:spcBef>
                <a:spcPts val="600"/>
              </a:spcBef>
              <a:buFont typeface="Arial" pitchFamily="34" charset="0"/>
              <a:buChar char="•"/>
            </a:pPr>
            <a:r>
              <a:rPr lang="en-GB" dirty="0" smtClean="0"/>
              <a:t> If you wish to speak or ask a question, raise your hand</a:t>
            </a:r>
          </a:p>
          <a:p>
            <a:pPr>
              <a:spcBef>
                <a:spcPts val="600"/>
              </a:spcBef>
              <a:buFont typeface="Arial" pitchFamily="34" charset="0"/>
              <a:buChar char="•"/>
            </a:pPr>
            <a:r>
              <a:rPr lang="en-GB" dirty="0" smtClean="0"/>
              <a:t> After everyone who wants to speak has spoken, the proposer will reply to the debate</a:t>
            </a:r>
          </a:p>
          <a:p>
            <a:pPr>
              <a:spcBef>
                <a:spcPts val="600"/>
              </a:spcBef>
              <a:buFont typeface="Arial" pitchFamily="34" charset="0"/>
              <a:buChar char="•"/>
            </a:pPr>
            <a:r>
              <a:rPr lang="en-GB" dirty="0" smtClean="0"/>
              <a:t> We then vote on the resolution, by show of hands</a:t>
            </a:r>
          </a:p>
          <a:p>
            <a:pPr>
              <a:spcBef>
                <a:spcPts val="600"/>
              </a:spcBef>
              <a:buFont typeface="Arial" pitchFamily="34" charset="0"/>
              <a:buChar char="•"/>
            </a:pPr>
            <a:r>
              <a:rPr lang="en-GB" dirty="0" smtClean="0"/>
              <a:t> You may vote </a:t>
            </a:r>
            <a:r>
              <a:rPr lang="en-GB" b="1" dirty="0" smtClean="0"/>
              <a:t>For</a:t>
            </a:r>
            <a:r>
              <a:rPr lang="en-GB" dirty="0" smtClean="0"/>
              <a:t>, </a:t>
            </a:r>
            <a:r>
              <a:rPr lang="en-GB" b="1" dirty="0" smtClean="0"/>
              <a:t>Against</a:t>
            </a:r>
            <a:r>
              <a:rPr lang="en-GB" dirty="0" smtClean="0"/>
              <a:t>, or </a:t>
            </a:r>
            <a:r>
              <a:rPr lang="en-GB" b="1" dirty="0" smtClean="0"/>
              <a:t>Abstain</a:t>
            </a:r>
          </a:p>
          <a:p>
            <a:pPr>
              <a:spcBef>
                <a:spcPts val="600"/>
              </a:spcBef>
              <a:buFont typeface="Arial" pitchFamily="34" charset="0"/>
              <a:buChar char="•"/>
            </a:pPr>
            <a:r>
              <a:rPr lang="en-GB" b="1" dirty="0"/>
              <a:t> </a:t>
            </a:r>
            <a:r>
              <a:rPr lang="en-GB" dirty="0" smtClean="0"/>
              <a:t>If more delegates vote For than Against, the resolution is c</a:t>
            </a:r>
            <a:r>
              <a:rPr lang="en-GB" b="1" dirty="0" smtClean="0"/>
              <a:t>arried</a:t>
            </a:r>
            <a:r>
              <a:rPr lang="en-GB" dirty="0" smtClean="0"/>
              <a:t>; if more vote Against than For, it </a:t>
            </a:r>
            <a:r>
              <a:rPr lang="en-GB" b="1" dirty="0" smtClean="0"/>
              <a:t>falls</a:t>
            </a:r>
            <a:r>
              <a:rPr lang="en-GB" dirty="0" smtClean="0"/>
              <a:t>; if it is a tie, the Chair may cast a deciding </a:t>
            </a:r>
            <a:r>
              <a:rPr lang="en-GB" dirty="0" smtClean="0"/>
              <a:t>vote</a:t>
            </a:r>
            <a:endParaRPr lang="en-GB" dirty="0"/>
          </a:p>
        </p:txBody>
      </p:sp>
      <p:grpSp>
        <p:nvGrpSpPr>
          <p:cNvPr id="10" name="Group 9"/>
          <p:cNvGrpSpPr/>
          <p:nvPr/>
        </p:nvGrpSpPr>
        <p:grpSpPr>
          <a:xfrm>
            <a:off x="464117" y="836714"/>
            <a:ext cx="8496377" cy="1080122"/>
            <a:chOff x="464117" y="836714"/>
            <a:chExt cx="8496377" cy="1080122"/>
          </a:xfrm>
        </p:grpSpPr>
        <p:grpSp>
          <p:nvGrpSpPr>
            <p:cNvPr id="11" name="Group 10"/>
            <p:cNvGrpSpPr/>
            <p:nvPr/>
          </p:nvGrpSpPr>
          <p:grpSpPr>
            <a:xfrm>
              <a:off x="464117" y="836714"/>
              <a:ext cx="8496377" cy="1080122"/>
              <a:chOff x="511551" y="4807195"/>
              <a:chExt cx="9912439" cy="379290"/>
            </a:xfrm>
          </p:grpSpPr>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4" name="TextBox 13"/>
              <p:cNvSpPr txBox="1"/>
              <p:nvPr/>
            </p:nvSpPr>
            <p:spPr>
              <a:xfrm>
                <a:off x="3875922" y="4807195"/>
                <a:ext cx="6548068" cy="356655"/>
              </a:xfrm>
              <a:prstGeom prst="rect">
                <a:avLst/>
              </a:prstGeom>
              <a:noFill/>
            </p:spPr>
            <p:txBody>
              <a:bodyPr wrap="square" rtlCol="0">
                <a:spAutoFit/>
              </a:bodyPr>
              <a:lstStyle/>
              <a:p>
                <a:r>
                  <a:rPr lang="en-GB" sz="6000" b="1" dirty="0" smtClean="0">
                    <a:solidFill>
                      <a:schemeClr val="bg1"/>
                    </a:solidFill>
                    <a:latin typeface="Arial Black" pitchFamily="34" charset="0"/>
                  </a:rPr>
                  <a:t>resolution</a:t>
                </a:r>
                <a:r>
                  <a:rPr lang="en-GB" sz="6000" b="1" dirty="0" smtClean="0">
                    <a:solidFill>
                      <a:schemeClr val="bg1"/>
                    </a:solidFill>
                    <a:latin typeface="Arial Black" pitchFamily="34" charset="0"/>
                  </a:rPr>
                  <a:t>s</a:t>
                </a:r>
                <a:endParaRPr lang="en-GB" sz="6000" b="1" dirty="0">
                  <a:solidFill>
                    <a:schemeClr val="bg1"/>
                  </a:solidFill>
                  <a:latin typeface="Arial Black" pitchFamily="34" charset="0"/>
                </a:endParaRPr>
              </a:p>
            </p:txBody>
          </p:sp>
        </p:grpSp>
        <p:pic>
          <p:nvPicPr>
            <p:cNvPr id="12" name="Picture 11"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mtlogo.png"/>
          <p:cNvPicPr>
            <a:picLocks noChangeAspect="1"/>
          </p:cNvPicPr>
          <p:nvPr/>
        </p:nvPicPr>
        <p:blipFill>
          <a:blip r:embed="rId3"/>
          <a:srcRect/>
          <a:stretch>
            <a:fillRect/>
          </a:stretch>
        </p:blipFill>
        <p:spPr bwMode="auto">
          <a:xfrm>
            <a:off x="395536" y="1730230"/>
            <a:ext cx="4329236" cy="2029329"/>
          </a:xfrm>
          <a:prstGeom prst="rect">
            <a:avLst/>
          </a:prstGeom>
          <a:noFill/>
          <a:ln w="9525">
            <a:noFill/>
            <a:miter lim="800000"/>
            <a:headEnd/>
            <a:tailEnd/>
          </a:ln>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56621" y="964332"/>
            <a:ext cx="3591843" cy="4789124"/>
          </a:xfrm>
          <a:prstGeom prst="rect">
            <a:avLst/>
          </a:prstGeom>
        </p:spPr>
      </p:pic>
      <p:grpSp>
        <p:nvGrpSpPr>
          <p:cNvPr id="6" name="Group 5"/>
          <p:cNvGrpSpPr/>
          <p:nvPr/>
        </p:nvGrpSpPr>
        <p:grpSpPr>
          <a:xfrm>
            <a:off x="396672" y="5229198"/>
            <a:ext cx="8419237" cy="1253753"/>
            <a:chOff x="432865" y="6111107"/>
            <a:chExt cx="9822443" cy="371847"/>
          </a:xfrm>
        </p:grpSpPr>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2865" y="6111107"/>
              <a:ext cx="9743757" cy="371847"/>
            </a:xfrm>
            <a:prstGeom prst="rect">
              <a:avLst/>
            </a:prstGeom>
          </p:spPr>
        </p:pic>
        <p:sp>
          <p:nvSpPr>
            <p:cNvPr id="8" name="TextBox 7"/>
            <p:cNvSpPr txBox="1"/>
            <p:nvPr/>
          </p:nvSpPr>
          <p:spPr>
            <a:xfrm>
              <a:off x="599558" y="6160106"/>
              <a:ext cx="9655750" cy="264719"/>
            </a:xfrm>
            <a:prstGeom prst="rect">
              <a:avLst/>
            </a:prstGeom>
            <a:noFill/>
          </p:spPr>
          <p:txBody>
            <a:bodyPr wrap="square" rtlCol="0">
              <a:spAutoFit/>
            </a:bodyPr>
            <a:lstStyle/>
            <a:p>
              <a:r>
                <a:rPr lang="en-GB" sz="5200" b="1" dirty="0">
                  <a:solidFill>
                    <a:schemeClr val="bg1"/>
                  </a:solidFill>
                  <a:latin typeface="Arial Black" pitchFamily="34" charset="0"/>
                </a:rPr>
                <a:t>w</a:t>
              </a:r>
              <a:r>
                <a:rPr lang="en-GB" sz="5200" b="1" dirty="0" smtClean="0">
                  <a:solidFill>
                    <a:schemeClr val="bg1"/>
                  </a:solidFill>
                  <a:latin typeface="Arial Black" pitchFamily="34" charset="0"/>
                </a:rPr>
                <a:t>elcome to </a:t>
              </a:r>
              <a:r>
                <a:rPr lang="en-GB" sz="5200" b="1" dirty="0" err="1" smtClean="0">
                  <a:solidFill>
                    <a:schemeClr val="bg1"/>
                  </a:solidFill>
                  <a:latin typeface="Arial Black" pitchFamily="34" charset="0"/>
                </a:rPr>
                <a:t>blackpool</a:t>
              </a:r>
              <a:endParaRPr lang="en-GB" sz="5200" b="1" dirty="0">
                <a:solidFill>
                  <a:schemeClr val="bg1"/>
                </a:solidFill>
                <a:latin typeface="Arial Black" pitchFamily="34" charset="0"/>
              </a:endParaRPr>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55576" y="2235636"/>
            <a:ext cx="7632848" cy="3785652"/>
          </a:xfrm>
          <a:prstGeom prst="rect">
            <a:avLst/>
          </a:prstGeom>
          <a:noFill/>
        </p:spPr>
        <p:txBody>
          <a:bodyPr wrap="square" rtlCol="0">
            <a:spAutoFit/>
          </a:bodyPr>
          <a:lstStyle/>
          <a:p>
            <a:r>
              <a:rPr lang="en-GB" sz="7200" dirty="0" smtClean="0">
                <a:latin typeface="Arial Black" pitchFamily="34" charset="0"/>
              </a:rPr>
              <a:t>LGBT </a:t>
            </a:r>
            <a:r>
              <a:rPr lang="en-GB" sz="7200" dirty="0">
                <a:latin typeface="Arial Black" pitchFamily="34" charset="0"/>
              </a:rPr>
              <a:t>Asylum in the UK</a:t>
            </a:r>
          </a:p>
          <a:p>
            <a:r>
              <a:rPr lang="en-GB" sz="4800" i="1" dirty="0" smtClean="0"/>
              <a:t>submitted </a:t>
            </a:r>
            <a:r>
              <a:rPr lang="en-GB" sz="4800" i="1" dirty="0"/>
              <a:t>by </a:t>
            </a:r>
            <a:r>
              <a:rPr lang="en-GB" sz="4800" i="1" dirty="0" smtClean="0"/>
              <a:t/>
            </a:r>
            <a:br>
              <a:rPr lang="en-GB" sz="4800" i="1" dirty="0" smtClean="0"/>
            </a:br>
            <a:r>
              <a:rPr lang="en-GB" sz="4800" i="1" dirty="0" smtClean="0"/>
              <a:t>Central </a:t>
            </a:r>
            <a:r>
              <a:rPr lang="en-GB" sz="4800" i="1" dirty="0"/>
              <a:t>Line East </a:t>
            </a:r>
            <a:r>
              <a:rPr lang="en-GB" sz="4800" i="1" dirty="0" smtClean="0"/>
              <a:t>branch</a:t>
            </a:r>
            <a:endParaRPr lang="en-GB" sz="4800" i="1" dirty="0"/>
          </a:p>
        </p:txBody>
      </p:sp>
      <p:grpSp>
        <p:nvGrpSpPr>
          <p:cNvPr id="4" name="Group 3"/>
          <p:cNvGrpSpPr/>
          <p:nvPr/>
        </p:nvGrpSpPr>
        <p:grpSpPr>
          <a:xfrm>
            <a:off x="464117" y="836714"/>
            <a:ext cx="8496377" cy="1080122"/>
            <a:chOff x="464117" y="836714"/>
            <a:chExt cx="8496377" cy="1080122"/>
          </a:xfrm>
        </p:grpSpPr>
        <p:grpSp>
          <p:nvGrpSpPr>
            <p:cNvPr id="6" name="Group 5"/>
            <p:cNvGrpSpPr/>
            <p:nvPr/>
          </p:nvGrpSpPr>
          <p:grpSpPr>
            <a:xfrm>
              <a:off x="464117" y="836714"/>
              <a:ext cx="8496377" cy="1080122"/>
              <a:chOff x="511551" y="4807195"/>
              <a:chExt cx="9912439" cy="37929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9" name="TextBox 8"/>
              <p:cNvSpPr txBox="1"/>
              <p:nvPr/>
            </p:nvSpPr>
            <p:spPr>
              <a:xfrm>
                <a:off x="3875922" y="4807195"/>
                <a:ext cx="6548068" cy="356655"/>
              </a:xfrm>
              <a:prstGeom prst="rect">
                <a:avLst/>
              </a:prstGeom>
              <a:noFill/>
            </p:spPr>
            <p:txBody>
              <a:bodyPr wrap="square" rtlCol="0">
                <a:spAutoFit/>
              </a:bodyPr>
              <a:lstStyle/>
              <a:p>
                <a:r>
                  <a:rPr lang="en-GB" sz="6000" b="1" dirty="0" smtClean="0">
                    <a:solidFill>
                      <a:schemeClr val="bg1"/>
                    </a:solidFill>
                    <a:latin typeface="Arial Black" pitchFamily="34" charset="0"/>
                  </a:rPr>
                  <a:t>resolution</a:t>
                </a:r>
                <a:r>
                  <a:rPr lang="en-GB" sz="6000" b="1" dirty="0" smtClean="0">
                    <a:solidFill>
                      <a:schemeClr val="bg1"/>
                    </a:solidFill>
                    <a:latin typeface="Arial Black" pitchFamily="34" charset="0"/>
                  </a:rPr>
                  <a:t>s</a:t>
                </a:r>
                <a:endParaRPr lang="en-GB" sz="6000" b="1" dirty="0">
                  <a:solidFill>
                    <a:schemeClr val="bg1"/>
                  </a:solidFill>
                  <a:latin typeface="Arial Black" pitchFamily="34" charset="0"/>
                </a:endParaRPr>
              </a:p>
            </p:txBody>
          </p:sp>
        </p:grpSp>
        <p:pic>
          <p:nvPicPr>
            <p:cNvPr id="7" name="Picture 6"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55576" y="2235636"/>
            <a:ext cx="7632848" cy="4339650"/>
          </a:xfrm>
          <a:prstGeom prst="rect">
            <a:avLst/>
          </a:prstGeom>
          <a:noFill/>
        </p:spPr>
        <p:txBody>
          <a:bodyPr wrap="square" rtlCol="0">
            <a:spAutoFit/>
          </a:bodyPr>
          <a:lstStyle/>
          <a:p>
            <a:r>
              <a:rPr lang="en-GB" sz="6000" dirty="0" smtClean="0">
                <a:latin typeface="Arial Black" pitchFamily="34" charset="0"/>
              </a:rPr>
              <a:t>Stop </a:t>
            </a:r>
            <a:br>
              <a:rPr lang="en-GB" sz="6000" dirty="0" smtClean="0">
                <a:latin typeface="Arial Black" pitchFamily="34" charset="0"/>
              </a:rPr>
            </a:br>
            <a:r>
              <a:rPr lang="en-GB" sz="6000" dirty="0" err="1" smtClean="0">
                <a:latin typeface="Arial Black" pitchFamily="34" charset="0"/>
              </a:rPr>
              <a:t>Pinkwashing</a:t>
            </a:r>
            <a:r>
              <a:rPr lang="en-GB" sz="6000" dirty="0" smtClean="0">
                <a:latin typeface="Arial Black" pitchFamily="34" charset="0"/>
              </a:rPr>
              <a:t> Employers</a:t>
            </a:r>
            <a:endParaRPr lang="en-GB" sz="6000" dirty="0">
              <a:latin typeface="Arial Black" pitchFamily="34" charset="0"/>
            </a:endParaRPr>
          </a:p>
          <a:p>
            <a:r>
              <a:rPr lang="en-GB" sz="4800" i="1" dirty="0" smtClean="0"/>
              <a:t>submitted </a:t>
            </a:r>
            <a:r>
              <a:rPr lang="en-GB" sz="4800" i="1" dirty="0"/>
              <a:t>by </a:t>
            </a:r>
            <a:r>
              <a:rPr lang="en-GB" sz="4800" i="1" dirty="0" smtClean="0"/>
              <a:t/>
            </a:r>
            <a:br>
              <a:rPr lang="en-GB" sz="4800" i="1" dirty="0" smtClean="0"/>
            </a:br>
            <a:r>
              <a:rPr lang="en-GB" sz="4800" i="1" dirty="0" smtClean="0"/>
              <a:t>Central </a:t>
            </a:r>
            <a:r>
              <a:rPr lang="en-GB" sz="4800" i="1" dirty="0"/>
              <a:t>Line East </a:t>
            </a:r>
            <a:r>
              <a:rPr lang="en-GB" sz="4800" i="1" dirty="0" smtClean="0"/>
              <a:t>branch</a:t>
            </a:r>
            <a:endParaRPr lang="en-GB" sz="4800" i="1" dirty="0"/>
          </a:p>
        </p:txBody>
      </p:sp>
      <p:grpSp>
        <p:nvGrpSpPr>
          <p:cNvPr id="4" name="Group 3"/>
          <p:cNvGrpSpPr/>
          <p:nvPr/>
        </p:nvGrpSpPr>
        <p:grpSpPr>
          <a:xfrm>
            <a:off x="464117" y="836714"/>
            <a:ext cx="8496377" cy="1080122"/>
            <a:chOff x="464117" y="836714"/>
            <a:chExt cx="8496377" cy="1080122"/>
          </a:xfrm>
        </p:grpSpPr>
        <p:grpSp>
          <p:nvGrpSpPr>
            <p:cNvPr id="6" name="Group 5"/>
            <p:cNvGrpSpPr/>
            <p:nvPr/>
          </p:nvGrpSpPr>
          <p:grpSpPr>
            <a:xfrm>
              <a:off x="464117" y="836714"/>
              <a:ext cx="8496377" cy="1080122"/>
              <a:chOff x="511551" y="4807195"/>
              <a:chExt cx="9912439" cy="37929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9" name="TextBox 8"/>
              <p:cNvSpPr txBox="1"/>
              <p:nvPr/>
            </p:nvSpPr>
            <p:spPr>
              <a:xfrm>
                <a:off x="3875922" y="4807195"/>
                <a:ext cx="6548068" cy="356655"/>
              </a:xfrm>
              <a:prstGeom prst="rect">
                <a:avLst/>
              </a:prstGeom>
              <a:noFill/>
            </p:spPr>
            <p:txBody>
              <a:bodyPr wrap="square" rtlCol="0">
                <a:spAutoFit/>
              </a:bodyPr>
              <a:lstStyle/>
              <a:p>
                <a:r>
                  <a:rPr lang="en-GB" sz="6000" b="1" dirty="0" smtClean="0">
                    <a:solidFill>
                      <a:schemeClr val="bg1"/>
                    </a:solidFill>
                    <a:latin typeface="Arial Black" pitchFamily="34" charset="0"/>
                  </a:rPr>
                  <a:t>resolution</a:t>
                </a:r>
                <a:r>
                  <a:rPr lang="en-GB" sz="6000" b="1" dirty="0" smtClean="0">
                    <a:solidFill>
                      <a:schemeClr val="bg1"/>
                    </a:solidFill>
                    <a:latin typeface="Arial Black" pitchFamily="34" charset="0"/>
                  </a:rPr>
                  <a:t>s</a:t>
                </a:r>
                <a:endParaRPr lang="en-GB" sz="6000" b="1" dirty="0">
                  <a:solidFill>
                    <a:schemeClr val="bg1"/>
                  </a:solidFill>
                  <a:latin typeface="Arial Black" pitchFamily="34" charset="0"/>
                </a:endParaRPr>
              </a:p>
            </p:txBody>
          </p:sp>
        </p:grpSp>
        <p:pic>
          <p:nvPicPr>
            <p:cNvPr id="7" name="Picture 6"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98059" y="2244020"/>
            <a:ext cx="2417850" cy="3417228"/>
          </a:xfrm>
          <a:prstGeom prst="rect">
            <a:avLst/>
          </a:prstGeom>
        </p:spPr>
      </p:pic>
    </p:spTree>
    <p:extLst>
      <p:ext uri="{BB962C8B-B14F-4D97-AF65-F5344CB8AC3E}">
        <p14:creationId xmlns:p14="http://schemas.microsoft.com/office/powerpoint/2010/main" val="742664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4118" y="2235635"/>
            <a:ext cx="4890622" cy="4247317"/>
          </a:xfrm>
          <a:prstGeom prst="rect">
            <a:avLst/>
          </a:prstGeom>
          <a:noFill/>
        </p:spPr>
        <p:txBody>
          <a:bodyPr wrap="square" rtlCol="0">
            <a:spAutoFit/>
          </a:bodyPr>
          <a:lstStyle/>
          <a:p>
            <a:r>
              <a:rPr lang="en-GB" sz="5400" dirty="0">
                <a:latin typeface="Arial Black" pitchFamily="34" charset="0"/>
              </a:rPr>
              <a:t>T</a:t>
            </a:r>
            <a:r>
              <a:rPr lang="en-GB" sz="5400" dirty="0" smtClean="0">
                <a:latin typeface="Arial Black" pitchFamily="34" charset="0"/>
              </a:rPr>
              <a:t>hatcher’s </a:t>
            </a:r>
            <a:br>
              <a:rPr lang="en-GB" sz="5400" dirty="0" smtClean="0">
                <a:latin typeface="Arial Black" pitchFamily="34" charset="0"/>
              </a:rPr>
            </a:br>
            <a:r>
              <a:rPr lang="en-GB" sz="5400" dirty="0" smtClean="0">
                <a:latin typeface="Arial Black" pitchFamily="34" charset="0"/>
              </a:rPr>
              <a:t>Legacy of Homophobia</a:t>
            </a:r>
            <a:endParaRPr lang="en-GB" sz="5400" dirty="0">
              <a:latin typeface="Arial Black" pitchFamily="34" charset="0"/>
            </a:endParaRPr>
          </a:p>
          <a:p>
            <a:r>
              <a:rPr lang="en-GB" sz="3600" i="1" dirty="0" smtClean="0"/>
              <a:t/>
            </a:r>
            <a:br>
              <a:rPr lang="en-GB" sz="3600" i="1" dirty="0" smtClean="0"/>
            </a:br>
            <a:r>
              <a:rPr lang="en-GB" sz="3600" i="1" dirty="0" smtClean="0"/>
              <a:t>submitted </a:t>
            </a:r>
            <a:r>
              <a:rPr lang="en-GB" sz="3600" i="1" dirty="0"/>
              <a:t>by </a:t>
            </a:r>
            <a:r>
              <a:rPr lang="en-GB" sz="3600" i="1" dirty="0" smtClean="0"/>
              <a:t/>
            </a:r>
            <a:br>
              <a:rPr lang="en-GB" sz="3600" i="1" dirty="0" smtClean="0"/>
            </a:br>
            <a:r>
              <a:rPr lang="en-GB" sz="3600" i="1" dirty="0" smtClean="0"/>
              <a:t>Jubilee South branch</a:t>
            </a:r>
            <a:endParaRPr lang="en-GB" sz="3600" i="1" dirty="0"/>
          </a:p>
        </p:txBody>
      </p:sp>
      <p:grpSp>
        <p:nvGrpSpPr>
          <p:cNvPr id="4" name="Group 3"/>
          <p:cNvGrpSpPr/>
          <p:nvPr/>
        </p:nvGrpSpPr>
        <p:grpSpPr>
          <a:xfrm>
            <a:off x="464117" y="836714"/>
            <a:ext cx="8496377" cy="1080122"/>
            <a:chOff x="464117" y="836714"/>
            <a:chExt cx="8496377" cy="1080122"/>
          </a:xfrm>
        </p:grpSpPr>
        <p:grpSp>
          <p:nvGrpSpPr>
            <p:cNvPr id="6" name="Group 5"/>
            <p:cNvGrpSpPr/>
            <p:nvPr/>
          </p:nvGrpSpPr>
          <p:grpSpPr>
            <a:xfrm>
              <a:off x="464117" y="836714"/>
              <a:ext cx="8496377" cy="1080122"/>
              <a:chOff x="511551" y="4807195"/>
              <a:chExt cx="9912439" cy="37929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9" name="TextBox 8"/>
              <p:cNvSpPr txBox="1"/>
              <p:nvPr/>
            </p:nvSpPr>
            <p:spPr>
              <a:xfrm>
                <a:off x="3875922" y="4807195"/>
                <a:ext cx="6548068" cy="356655"/>
              </a:xfrm>
              <a:prstGeom prst="rect">
                <a:avLst/>
              </a:prstGeom>
              <a:noFill/>
            </p:spPr>
            <p:txBody>
              <a:bodyPr wrap="square" rtlCol="0">
                <a:spAutoFit/>
              </a:bodyPr>
              <a:lstStyle/>
              <a:p>
                <a:r>
                  <a:rPr lang="en-GB" sz="6000" b="1" dirty="0" smtClean="0">
                    <a:solidFill>
                      <a:schemeClr val="bg1"/>
                    </a:solidFill>
                    <a:latin typeface="Arial Black" pitchFamily="34" charset="0"/>
                  </a:rPr>
                  <a:t>resolution</a:t>
                </a:r>
                <a:r>
                  <a:rPr lang="en-GB" sz="6000" b="1" dirty="0" smtClean="0">
                    <a:solidFill>
                      <a:schemeClr val="bg1"/>
                    </a:solidFill>
                    <a:latin typeface="Arial Black" pitchFamily="34" charset="0"/>
                  </a:rPr>
                  <a:t>s</a:t>
                </a:r>
                <a:endParaRPr lang="en-GB" sz="6000" b="1" dirty="0">
                  <a:solidFill>
                    <a:schemeClr val="bg1"/>
                  </a:solidFill>
                  <a:latin typeface="Arial Black" pitchFamily="34" charset="0"/>
                </a:endParaRPr>
              </a:p>
            </p:txBody>
          </p:sp>
        </p:grpSp>
        <p:pic>
          <p:nvPicPr>
            <p:cNvPr id="7" name="Picture 6"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grpSp>
        <p:nvGrpSpPr>
          <p:cNvPr id="11" name="Group 10"/>
          <p:cNvGrpSpPr/>
          <p:nvPr/>
        </p:nvGrpSpPr>
        <p:grpSpPr>
          <a:xfrm>
            <a:off x="4860031" y="2060848"/>
            <a:ext cx="3929931" cy="4350245"/>
            <a:chOff x="4860031" y="2060848"/>
            <a:chExt cx="3929931" cy="4350245"/>
          </a:xfrm>
        </p:grpSpPr>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54739" y="3707240"/>
              <a:ext cx="3435223" cy="2703853"/>
            </a:xfrm>
            <a:prstGeom prst="rect">
              <a:avLst/>
            </a:prstGeom>
          </p:spPr>
        </p:pic>
        <p:sp>
          <p:nvSpPr>
            <p:cNvPr id="10" name="Rounded Rectangular Callout 9"/>
            <p:cNvSpPr/>
            <p:nvPr/>
          </p:nvSpPr>
          <p:spPr>
            <a:xfrm>
              <a:off x="4860031" y="2060848"/>
              <a:ext cx="3929931" cy="1830968"/>
            </a:xfrm>
            <a:prstGeom prst="wedgeRoundRectCallou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Children who need to be taught to respect traditional moral values are being taught that they have an inalienable right to be gay. All of those children are being cheated of a sound start in life—yes, cheated.</a:t>
              </a:r>
            </a:p>
          </p:txBody>
        </p:sp>
      </p:grpSp>
    </p:spTree>
    <p:extLst>
      <p:ext uri="{BB962C8B-B14F-4D97-AF65-F5344CB8AC3E}">
        <p14:creationId xmlns:p14="http://schemas.microsoft.com/office/powerpoint/2010/main" val="122326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4117" y="2235635"/>
            <a:ext cx="8351791" cy="4154984"/>
          </a:xfrm>
          <a:prstGeom prst="rect">
            <a:avLst/>
          </a:prstGeom>
          <a:noFill/>
        </p:spPr>
        <p:txBody>
          <a:bodyPr wrap="square" rtlCol="0">
            <a:spAutoFit/>
          </a:bodyPr>
          <a:lstStyle/>
          <a:p>
            <a:r>
              <a:rPr lang="en-GB" sz="6000" dirty="0" smtClean="0">
                <a:latin typeface="Arial Black" pitchFamily="34" charset="0"/>
              </a:rPr>
              <a:t>Support for Gay Men Fighting AIDS</a:t>
            </a:r>
            <a:endParaRPr lang="en-GB" sz="6000" dirty="0">
              <a:latin typeface="Arial Black" pitchFamily="34" charset="0"/>
            </a:endParaRPr>
          </a:p>
          <a:p>
            <a:r>
              <a:rPr lang="en-GB" sz="3600" i="1" dirty="0" smtClean="0"/>
              <a:t/>
            </a:r>
            <a:br>
              <a:rPr lang="en-GB" sz="3600" i="1" dirty="0" smtClean="0"/>
            </a:br>
            <a:r>
              <a:rPr lang="en-GB" sz="5400" i="1" dirty="0" smtClean="0"/>
              <a:t>submitted </a:t>
            </a:r>
            <a:r>
              <a:rPr lang="en-GB" sz="5400" i="1" dirty="0"/>
              <a:t>by </a:t>
            </a:r>
            <a:r>
              <a:rPr lang="en-GB" sz="5400" i="1" dirty="0" smtClean="0"/>
              <a:t/>
            </a:r>
            <a:br>
              <a:rPr lang="en-GB" sz="5400" i="1" dirty="0" smtClean="0"/>
            </a:br>
            <a:r>
              <a:rPr lang="en-GB" sz="5400" i="1" dirty="0" smtClean="0"/>
              <a:t>Jubilee South branch</a:t>
            </a:r>
            <a:endParaRPr lang="en-GB" sz="5400" i="1" dirty="0"/>
          </a:p>
        </p:txBody>
      </p:sp>
      <p:grpSp>
        <p:nvGrpSpPr>
          <p:cNvPr id="4" name="Group 3"/>
          <p:cNvGrpSpPr/>
          <p:nvPr/>
        </p:nvGrpSpPr>
        <p:grpSpPr>
          <a:xfrm>
            <a:off x="464117" y="836714"/>
            <a:ext cx="8496377" cy="1080122"/>
            <a:chOff x="464117" y="836714"/>
            <a:chExt cx="8496377" cy="1080122"/>
          </a:xfrm>
        </p:grpSpPr>
        <p:grpSp>
          <p:nvGrpSpPr>
            <p:cNvPr id="6" name="Group 5"/>
            <p:cNvGrpSpPr/>
            <p:nvPr/>
          </p:nvGrpSpPr>
          <p:grpSpPr>
            <a:xfrm>
              <a:off x="464117" y="836714"/>
              <a:ext cx="8496377" cy="1080122"/>
              <a:chOff x="511551" y="4807195"/>
              <a:chExt cx="9912439" cy="37929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9" name="TextBox 8"/>
              <p:cNvSpPr txBox="1"/>
              <p:nvPr/>
            </p:nvSpPr>
            <p:spPr>
              <a:xfrm>
                <a:off x="3875922" y="4807195"/>
                <a:ext cx="6548068" cy="356655"/>
              </a:xfrm>
              <a:prstGeom prst="rect">
                <a:avLst/>
              </a:prstGeom>
              <a:noFill/>
            </p:spPr>
            <p:txBody>
              <a:bodyPr wrap="square" rtlCol="0">
                <a:spAutoFit/>
              </a:bodyPr>
              <a:lstStyle/>
              <a:p>
                <a:r>
                  <a:rPr lang="en-GB" sz="6000" b="1" dirty="0" smtClean="0">
                    <a:solidFill>
                      <a:schemeClr val="bg1"/>
                    </a:solidFill>
                    <a:latin typeface="Arial Black" pitchFamily="34" charset="0"/>
                  </a:rPr>
                  <a:t>resolution</a:t>
                </a:r>
                <a:r>
                  <a:rPr lang="en-GB" sz="6000" b="1" dirty="0" smtClean="0">
                    <a:solidFill>
                      <a:schemeClr val="bg1"/>
                    </a:solidFill>
                    <a:latin typeface="Arial Black" pitchFamily="34" charset="0"/>
                  </a:rPr>
                  <a:t>s</a:t>
                </a:r>
                <a:endParaRPr lang="en-GB" sz="6000" b="1" dirty="0">
                  <a:solidFill>
                    <a:schemeClr val="bg1"/>
                  </a:solidFill>
                  <a:latin typeface="Arial Black" pitchFamily="34" charset="0"/>
                </a:endParaRPr>
              </a:p>
            </p:txBody>
          </p:sp>
        </p:grpSp>
        <p:pic>
          <p:nvPicPr>
            <p:cNvPr id="7" name="Picture 6"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Tree>
    <p:extLst>
      <p:ext uri="{BB962C8B-B14F-4D97-AF65-F5344CB8AC3E}">
        <p14:creationId xmlns:p14="http://schemas.microsoft.com/office/powerpoint/2010/main" val="2126376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4117" y="2235635"/>
            <a:ext cx="8351791" cy="3754874"/>
          </a:xfrm>
          <a:prstGeom prst="rect">
            <a:avLst/>
          </a:prstGeom>
          <a:noFill/>
        </p:spPr>
        <p:txBody>
          <a:bodyPr wrap="square" rtlCol="0">
            <a:spAutoFit/>
          </a:bodyPr>
          <a:lstStyle/>
          <a:p>
            <a:r>
              <a:rPr lang="en-GB" sz="5400" b="1" dirty="0">
                <a:latin typeface="Arial Black" pitchFamily="34" charset="0"/>
              </a:rPr>
              <a:t>Homophobic </a:t>
            </a:r>
            <a:r>
              <a:rPr lang="en-GB" sz="5400" b="1" dirty="0" smtClean="0">
                <a:latin typeface="Arial Black" pitchFamily="34" charset="0"/>
              </a:rPr>
              <a:t>Outburst </a:t>
            </a:r>
            <a:r>
              <a:rPr lang="en-GB" sz="5400" b="1" dirty="0">
                <a:latin typeface="Arial Black" pitchFamily="34" charset="0"/>
              </a:rPr>
              <a:t>of Vladimir </a:t>
            </a:r>
            <a:r>
              <a:rPr lang="en-GB" sz="5400" b="1" dirty="0" err="1" smtClean="0">
                <a:latin typeface="Arial Black" pitchFamily="34" charset="0"/>
              </a:rPr>
              <a:t>Yakunin</a:t>
            </a:r>
            <a:endParaRPr lang="en-GB" sz="5400" b="1" dirty="0" smtClean="0">
              <a:latin typeface="Arial Black" pitchFamily="34" charset="0"/>
            </a:endParaRPr>
          </a:p>
          <a:p>
            <a:r>
              <a:rPr lang="en-GB" sz="3600" i="1" dirty="0" smtClean="0"/>
              <a:t/>
            </a:r>
            <a:br>
              <a:rPr lang="en-GB" sz="3600" i="1" dirty="0" smtClean="0"/>
            </a:br>
            <a:r>
              <a:rPr lang="en-GB" sz="4000" i="1" dirty="0" smtClean="0"/>
              <a:t>submitted </a:t>
            </a:r>
            <a:r>
              <a:rPr lang="en-GB" sz="4000" i="1" dirty="0"/>
              <a:t>by </a:t>
            </a:r>
            <a:r>
              <a:rPr lang="en-GB" sz="4000" i="1" dirty="0" smtClean="0"/>
              <a:t>Jubilee South branch</a:t>
            </a:r>
            <a:endParaRPr lang="en-GB" sz="4000" i="1" dirty="0"/>
          </a:p>
        </p:txBody>
      </p:sp>
      <p:grpSp>
        <p:nvGrpSpPr>
          <p:cNvPr id="4" name="Group 3"/>
          <p:cNvGrpSpPr/>
          <p:nvPr/>
        </p:nvGrpSpPr>
        <p:grpSpPr>
          <a:xfrm>
            <a:off x="464117" y="836714"/>
            <a:ext cx="8496377" cy="1080122"/>
            <a:chOff x="464117" y="836714"/>
            <a:chExt cx="8496377" cy="1080122"/>
          </a:xfrm>
        </p:grpSpPr>
        <p:grpSp>
          <p:nvGrpSpPr>
            <p:cNvPr id="6" name="Group 5"/>
            <p:cNvGrpSpPr/>
            <p:nvPr/>
          </p:nvGrpSpPr>
          <p:grpSpPr>
            <a:xfrm>
              <a:off x="464117" y="836714"/>
              <a:ext cx="8496377" cy="1080122"/>
              <a:chOff x="511551" y="4807195"/>
              <a:chExt cx="9912439" cy="37929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9" name="TextBox 8"/>
              <p:cNvSpPr txBox="1"/>
              <p:nvPr/>
            </p:nvSpPr>
            <p:spPr>
              <a:xfrm>
                <a:off x="3875922" y="4807195"/>
                <a:ext cx="6548068" cy="356655"/>
              </a:xfrm>
              <a:prstGeom prst="rect">
                <a:avLst/>
              </a:prstGeom>
              <a:noFill/>
            </p:spPr>
            <p:txBody>
              <a:bodyPr wrap="square" rtlCol="0">
                <a:spAutoFit/>
              </a:bodyPr>
              <a:lstStyle/>
              <a:p>
                <a:r>
                  <a:rPr lang="en-GB" sz="6000" b="1" dirty="0" smtClean="0">
                    <a:solidFill>
                      <a:schemeClr val="bg1"/>
                    </a:solidFill>
                    <a:latin typeface="Arial Black" pitchFamily="34" charset="0"/>
                  </a:rPr>
                  <a:t>resolution</a:t>
                </a:r>
                <a:r>
                  <a:rPr lang="en-GB" sz="6000" b="1" dirty="0" smtClean="0">
                    <a:solidFill>
                      <a:schemeClr val="bg1"/>
                    </a:solidFill>
                    <a:latin typeface="Arial Black" pitchFamily="34" charset="0"/>
                  </a:rPr>
                  <a:t>s</a:t>
                </a:r>
                <a:endParaRPr lang="en-GB" sz="6000" b="1" dirty="0">
                  <a:solidFill>
                    <a:schemeClr val="bg1"/>
                  </a:solidFill>
                  <a:latin typeface="Arial Black" pitchFamily="34" charset="0"/>
                </a:endParaRPr>
              </a:p>
            </p:txBody>
          </p:sp>
        </p:grpSp>
        <p:pic>
          <p:nvPicPr>
            <p:cNvPr id="7" name="Picture 6"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Tree>
    <p:extLst>
      <p:ext uri="{BB962C8B-B14F-4D97-AF65-F5344CB8AC3E}">
        <p14:creationId xmlns:p14="http://schemas.microsoft.com/office/powerpoint/2010/main" val="1338674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4117" y="2235635"/>
            <a:ext cx="8351791" cy="3970318"/>
          </a:xfrm>
          <a:prstGeom prst="rect">
            <a:avLst/>
          </a:prstGeom>
          <a:noFill/>
        </p:spPr>
        <p:txBody>
          <a:bodyPr wrap="square" rtlCol="0">
            <a:spAutoFit/>
          </a:bodyPr>
          <a:lstStyle/>
          <a:p>
            <a:r>
              <a:rPr lang="en-GB" sz="7200" b="1" dirty="0" smtClean="0">
                <a:latin typeface="Arial Black" pitchFamily="34" charset="0"/>
              </a:rPr>
              <a:t>Justice for </a:t>
            </a:r>
            <a:br>
              <a:rPr lang="en-GB" sz="7200" b="1" dirty="0" smtClean="0">
                <a:latin typeface="Arial Black" pitchFamily="34" charset="0"/>
              </a:rPr>
            </a:br>
            <a:r>
              <a:rPr lang="en-GB" sz="7200" b="1" dirty="0" smtClean="0">
                <a:latin typeface="Arial Black" pitchFamily="34" charset="0"/>
              </a:rPr>
              <a:t>Steven </a:t>
            </a:r>
            <a:br>
              <a:rPr lang="en-GB" sz="7200" b="1" dirty="0" smtClean="0">
                <a:latin typeface="Arial Black" pitchFamily="34" charset="0"/>
              </a:rPr>
            </a:br>
            <a:r>
              <a:rPr lang="en-GB" sz="7200" b="1" dirty="0" smtClean="0">
                <a:latin typeface="Arial Black" pitchFamily="34" charset="0"/>
              </a:rPr>
              <a:t>Simpson</a:t>
            </a:r>
          </a:p>
          <a:p>
            <a:r>
              <a:rPr lang="en-GB" sz="3600" i="1" dirty="0" smtClean="0"/>
              <a:t>submitted </a:t>
            </a:r>
            <a:r>
              <a:rPr lang="en-GB" sz="3600" i="1" dirty="0"/>
              <a:t>by </a:t>
            </a:r>
            <a:r>
              <a:rPr lang="en-GB" sz="3600" i="1" dirty="0" smtClean="0"/>
              <a:t>Central Line East branch</a:t>
            </a:r>
            <a:endParaRPr lang="en-GB" sz="3600" i="1" dirty="0"/>
          </a:p>
        </p:txBody>
      </p:sp>
      <p:grpSp>
        <p:nvGrpSpPr>
          <p:cNvPr id="4" name="Group 3"/>
          <p:cNvGrpSpPr/>
          <p:nvPr/>
        </p:nvGrpSpPr>
        <p:grpSpPr>
          <a:xfrm>
            <a:off x="464117" y="836714"/>
            <a:ext cx="8496377" cy="1080122"/>
            <a:chOff x="464117" y="836714"/>
            <a:chExt cx="8496377" cy="1080122"/>
          </a:xfrm>
        </p:grpSpPr>
        <p:grpSp>
          <p:nvGrpSpPr>
            <p:cNvPr id="6" name="Group 5"/>
            <p:cNvGrpSpPr/>
            <p:nvPr/>
          </p:nvGrpSpPr>
          <p:grpSpPr>
            <a:xfrm>
              <a:off x="464117" y="836714"/>
              <a:ext cx="8496377" cy="1080122"/>
              <a:chOff x="511551" y="4807195"/>
              <a:chExt cx="9912439" cy="37929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9" name="TextBox 8"/>
              <p:cNvSpPr txBox="1"/>
              <p:nvPr/>
            </p:nvSpPr>
            <p:spPr>
              <a:xfrm>
                <a:off x="3875922" y="4807195"/>
                <a:ext cx="6548068" cy="356655"/>
              </a:xfrm>
              <a:prstGeom prst="rect">
                <a:avLst/>
              </a:prstGeom>
              <a:noFill/>
            </p:spPr>
            <p:txBody>
              <a:bodyPr wrap="square" rtlCol="0">
                <a:spAutoFit/>
              </a:bodyPr>
              <a:lstStyle/>
              <a:p>
                <a:r>
                  <a:rPr lang="en-GB" sz="6000" b="1" dirty="0" smtClean="0">
                    <a:solidFill>
                      <a:schemeClr val="bg1"/>
                    </a:solidFill>
                    <a:latin typeface="Arial Black" pitchFamily="34" charset="0"/>
                  </a:rPr>
                  <a:t>resolution</a:t>
                </a:r>
                <a:r>
                  <a:rPr lang="en-GB" sz="6000" b="1" dirty="0" smtClean="0">
                    <a:solidFill>
                      <a:schemeClr val="bg1"/>
                    </a:solidFill>
                    <a:latin typeface="Arial Black" pitchFamily="34" charset="0"/>
                  </a:rPr>
                  <a:t>s</a:t>
                </a:r>
                <a:endParaRPr lang="en-GB" sz="6000" b="1" dirty="0">
                  <a:solidFill>
                    <a:schemeClr val="bg1"/>
                  </a:solidFill>
                  <a:latin typeface="Arial Black" pitchFamily="34" charset="0"/>
                </a:endParaRPr>
              </a:p>
            </p:txBody>
          </p:sp>
        </p:grpSp>
        <p:pic>
          <p:nvPicPr>
            <p:cNvPr id="7" name="Picture 6"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71417" y="2636912"/>
            <a:ext cx="2736304" cy="2736304"/>
          </a:xfrm>
          <a:prstGeom prst="rect">
            <a:avLst/>
          </a:prstGeom>
        </p:spPr>
      </p:pic>
    </p:spTree>
    <p:extLst>
      <p:ext uri="{BB962C8B-B14F-4D97-AF65-F5344CB8AC3E}">
        <p14:creationId xmlns:p14="http://schemas.microsoft.com/office/powerpoint/2010/main" val="265926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4117" y="2235635"/>
            <a:ext cx="8351791" cy="4154984"/>
          </a:xfrm>
          <a:prstGeom prst="rect">
            <a:avLst/>
          </a:prstGeom>
          <a:noFill/>
        </p:spPr>
        <p:txBody>
          <a:bodyPr wrap="square" rtlCol="0">
            <a:spAutoFit/>
          </a:bodyPr>
          <a:lstStyle/>
          <a:p>
            <a:r>
              <a:rPr lang="en-GB" sz="6600" b="1" dirty="0" smtClean="0">
                <a:latin typeface="Arial Black" pitchFamily="34" charset="0"/>
              </a:rPr>
              <a:t>TOCs Promoting LGBT Champions</a:t>
            </a:r>
          </a:p>
          <a:p>
            <a:endParaRPr lang="en-GB" sz="3600" i="1" dirty="0" smtClean="0"/>
          </a:p>
          <a:p>
            <a:r>
              <a:rPr lang="en-GB" sz="4800" i="1" dirty="0" smtClean="0"/>
              <a:t>submitted </a:t>
            </a:r>
            <a:r>
              <a:rPr lang="en-GB" sz="4800" i="1" dirty="0"/>
              <a:t>by </a:t>
            </a:r>
            <a:r>
              <a:rPr lang="en-GB" sz="4800" i="1" dirty="0" smtClean="0"/>
              <a:t/>
            </a:r>
            <a:br>
              <a:rPr lang="en-GB" sz="4800" i="1" dirty="0" smtClean="0"/>
            </a:br>
            <a:r>
              <a:rPr lang="en-GB" sz="4800" i="1" dirty="0" smtClean="0"/>
              <a:t>Blackpool and Fylde branch</a:t>
            </a:r>
            <a:endParaRPr lang="en-GB" sz="4800" i="1" dirty="0"/>
          </a:p>
        </p:txBody>
      </p:sp>
      <p:grpSp>
        <p:nvGrpSpPr>
          <p:cNvPr id="4" name="Group 3"/>
          <p:cNvGrpSpPr/>
          <p:nvPr/>
        </p:nvGrpSpPr>
        <p:grpSpPr>
          <a:xfrm>
            <a:off x="464117" y="836714"/>
            <a:ext cx="8496377" cy="1080122"/>
            <a:chOff x="464117" y="836714"/>
            <a:chExt cx="8496377" cy="1080122"/>
          </a:xfrm>
        </p:grpSpPr>
        <p:grpSp>
          <p:nvGrpSpPr>
            <p:cNvPr id="6" name="Group 5"/>
            <p:cNvGrpSpPr/>
            <p:nvPr/>
          </p:nvGrpSpPr>
          <p:grpSpPr>
            <a:xfrm>
              <a:off x="464117" y="836714"/>
              <a:ext cx="8496377" cy="1080122"/>
              <a:chOff x="511551" y="4807195"/>
              <a:chExt cx="9912439" cy="37929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9" name="TextBox 8"/>
              <p:cNvSpPr txBox="1"/>
              <p:nvPr/>
            </p:nvSpPr>
            <p:spPr>
              <a:xfrm>
                <a:off x="3875922" y="4807195"/>
                <a:ext cx="6548068" cy="356655"/>
              </a:xfrm>
              <a:prstGeom prst="rect">
                <a:avLst/>
              </a:prstGeom>
              <a:noFill/>
            </p:spPr>
            <p:txBody>
              <a:bodyPr wrap="square" rtlCol="0">
                <a:spAutoFit/>
              </a:bodyPr>
              <a:lstStyle/>
              <a:p>
                <a:r>
                  <a:rPr lang="en-GB" sz="6000" b="1" dirty="0" smtClean="0">
                    <a:solidFill>
                      <a:schemeClr val="bg1"/>
                    </a:solidFill>
                    <a:latin typeface="Arial Black" pitchFamily="34" charset="0"/>
                  </a:rPr>
                  <a:t>resolution</a:t>
                </a:r>
                <a:r>
                  <a:rPr lang="en-GB" sz="6000" b="1" dirty="0" smtClean="0">
                    <a:solidFill>
                      <a:schemeClr val="bg1"/>
                    </a:solidFill>
                    <a:latin typeface="Arial Black" pitchFamily="34" charset="0"/>
                  </a:rPr>
                  <a:t>s</a:t>
                </a:r>
                <a:endParaRPr lang="en-GB" sz="6000" b="1" dirty="0">
                  <a:solidFill>
                    <a:schemeClr val="bg1"/>
                  </a:solidFill>
                  <a:latin typeface="Arial Black" pitchFamily="34" charset="0"/>
                </a:endParaRPr>
              </a:p>
            </p:txBody>
          </p:sp>
        </p:grpSp>
        <p:pic>
          <p:nvPicPr>
            <p:cNvPr id="7" name="Picture 6"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Tree>
    <p:extLst>
      <p:ext uri="{BB962C8B-B14F-4D97-AF65-F5344CB8AC3E}">
        <p14:creationId xmlns:p14="http://schemas.microsoft.com/office/powerpoint/2010/main" val="343621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4117" y="2235635"/>
            <a:ext cx="8351791" cy="4247317"/>
          </a:xfrm>
          <a:prstGeom prst="rect">
            <a:avLst/>
          </a:prstGeom>
          <a:noFill/>
        </p:spPr>
        <p:txBody>
          <a:bodyPr wrap="square" rtlCol="0">
            <a:spAutoFit/>
          </a:bodyPr>
          <a:lstStyle/>
          <a:p>
            <a:r>
              <a:rPr lang="en-GB" sz="6600" b="1" dirty="0" smtClean="0">
                <a:latin typeface="Arial Black" pitchFamily="34" charset="0"/>
              </a:rPr>
              <a:t>Strategy to Eradicate </a:t>
            </a:r>
          </a:p>
          <a:p>
            <a:r>
              <a:rPr lang="en-GB" sz="6600" b="1" dirty="0" err="1">
                <a:latin typeface="Arial Black" pitchFamily="34" charset="0"/>
              </a:rPr>
              <a:t>T</a:t>
            </a:r>
            <a:r>
              <a:rPr lang="en-GB" sz="6600" b="1" dirty="0" err="1" smtClean="0">
                <a:latin typeface="Arial Black" pitchFamily="34" charset="0"/>
              </a:rPr>
              <a:t>ransphobia</a:t>
            </a:r>
            <a:endParaRPr lang="en-GB" sz="6600" b="1" dirty="0" smtClean="0">
              <a:latin typeface="Arial Black" pitchFamily="34" charset="0"/>
            </a:endParaRPr>
          </a:p>
          <a:p>
            <a:endParaRPr lang="en-GB" sz="3600" i="1" dirty="0" smtClean="0"/>
          </a:p>
          <a:p>
            <a:r>
              <a:rPr lang="en-GB" sz="3600" i="1" dirty="0" smtClean="0"/>
              <a:t>submitted </a:t>
            </a:r>
            <a:r>
              <a:rPr lang="en-GB" sz="3600" i="1" dirty="0"/>
              <a:t>by </a:t>
            </a:r>
            <a:r>
              <a:rPr lang="en-GB" sz="3600" i="1" dirty="0" smtClean="0"/>
              <a:t>Central Line East branch</a:t>
            </a:r>
            <a:endParaRPr lang="en-GB" sz="3600" i="1" dirty="0"/>
          </a:p>
        </p:txBody>
      </p:sp>
      <p:grpSp>
        <p:nvGrpSpPr>
          <p:cNvPr id="4" name="Group 3"/>
          <p:cNvGrpSpPr/>
          <p:nvPr/>
        </p:nvGrpSpPr>
        <p:grpSpPr>
          <a:xfrm>
            <a:off x="464117" y="836714"/>
            <a:ext cx="8496377" cy="1080122"/>
            <a:chOff x="464117" y="836714"/>
            <a:chExt cx="8496377" cy="1080122"/>
          </a:xfrm>
        </p:grpSpPr>
        <p:grpSp>
          <p:nvGrpSpPr>
            <p:cNvPr id="6" name="Group 5"/>
            <p:cNvGrpSpPr/>
            <p:nvPr/>
          </p:nvGrpSpPr>
          <p:grpSpPr>
            <a:xfrm>
              <a:off x="464117" y="836714"/>
              <a:ext cx="8496377" cy="1080122"/>
              <a:chOff x="511551" y="4807195"/>
              <a:chExt cx="9912439" cy="37929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9" name="TextBox 8"/>
              <p:cNvSpPr txBox="1"/>
              <p:nvPr/>
            </p:nvSpPr>
            <p:spPr>
              <a:xfrm>
                <a:off x="3875922" y="4807195"/>
                <a:ext cx="6548068" cy="356655"/>
              </a:xfrm>
              <a:prstGeom prst="rect">
                <a:avLst/>
              </a:prstGeom>
              <a:noFill/>
            </p:spPr>
            <p:txBody>
              <a:bodyPr wrap="square" rtlCol="0">
                <a:spAutoFit/>
              </a:bodyPr>
              <a:lstStyle/>
              <a:p>
                <a:r>
                  <a:rPr lang="en-GB" sz="6000" b="1" dirty="0" smtClean="0">
                    <a:solidFill>
                      <a:schemeClr val="bg1"/>
                    </a:solidFill>
                    <a:latin typeface="Arial Black" pitchFamily="34" charset="0"/>
                  </a:rPr>
                  <a:t>resolution</a:t>
                </a:r>
                <a:r>
                  <a:rPr lang="en-GB" sz="6000" b="1" dirty="0" smtClean="0">
                    <a:solidFill>
                      <a:schemeClr val="bg1"/>
                    </a:solidFill>
                    <a:latin typeface="Arial Black" pitchFamily="34" charset="0"/>
                  </a:rPr>
                  <a:t>s</a:t>
                </a:r>
                <a:endParaRPr lang="en-GB" sz="6000" b="1" dirty="0">
                  <a:solidFill>
                    <a:schemeClr val="bg1"/>
                  </a:solidFill>
                  <a:latin typeface="Arial Black" pitchFamily="34" charset="0"/>
                </a:endParaRPr>
              </a:p>
            </p:txBody>
          </p:sp>
        </p:grpSp>
        <p:pic>
          <p:nvPicPr>
            <p:cNvPr id="7" name="Picture 6"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Tree>
    <p:extLst>
      <p:ext uri="{BB962C8B-B14F-4D97-AF65-F5344CB8AC3E}">
        <p14:creationId xmlns:p14="http://schemas.microsoft.com/office/powerpoint/2010/main" val="423541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55576" y="2215311"/>
            <a:ext cx="7992888" cy="3877985"/>
          </a:xfrm>
          <a:prstGeom prst="rect">
            <a:avLst/>
          </a:prstGeom>
          <a:noFill/>
        </p:spPr>
        <p:txBody>
          <a:bodyPr wrap="square" rtlCol="0">
            <a:spAutoFit/>
          </a:bodyPr>
          <a:lstStyle/>
          <a:p>
            <a:pPr>
              <a:spcBef>
                <a:spcPts val="1800"/>
              </a:spcBef>
            </a:pPr>
            <a:r>
              <a:rPr lang="en-GB" sz="2400" dirty="0" smtClean="0"/>
              <a:t>The Conference may submit two of the resolutions it has passed to the union’s Annual General Meeting, which takes place in June. If passed by the AGM, they become union policy</a:t>
            </a:r>
            <a:r>
              <a:rPr lang="en-GB" sz="2400" dirty="0" smtClean="0"/>
              <a:t>.</a:t>
            </a:r>
          </a:p>
          <a:p>
            <a:pPr>
              <a:spcBef>
                <a:spcPts val="1800"/>
              </a:spcBef>
            </a:pPr>
            <a:r>
              <a:rPr lang="en-GB" sz="2400" dirty="0" smtClean="0"/>
              <a:t>The </a:t>
            </a:r>
            <a:r>
              <a:rPr lang="en-GB" sz="2400" dirty="0" smtClean="0"/>
              <a:t>other resolutions will be submitted to the Council of Executives for their consideration</a:t>
            </a:r>
            <a:r>
              <a:rPr lang="en-GB" sz="2400" dirty="0" smtClean="0"/>
              <a:t>.</a:t>
            </a:r>
          </a:p>
          <a:p>
            <a:pPr>
              <a:spcBef>
                <a:spcPts val="1800"/>
              </a:spcBef>
            </a:pPr>
            <a:r>
              <a:rPr lang="en-GB" sz="2400" dirty="0" smtClean="0"/>
              <a:t>The </a:t>
            </a:r>
            <a:r>
              <a:rPr lang="en-GB" sz="2400" dirty="0" smtClean="0"/>
              <a:t>Chair will call out the title of each resolution in turn. You may vote for </a:t>
            </a:r>
            <a:r>
              <a:rPr lang="en-GB" sz="2400" u="sng" dirty="0" smtClean="0"/>
              <a:t>up to two</a:t>
            </a:r>
            <a:r>
              <a:rPr lang="en-GB" sz="2400" dirty="0" smtClean="0"/>
              <a:t> of them. The two with the most votes will be submitted to the AGM</a:t>
            </a:r>
            <a:r>
              <a:rPr lang="en-GB" sz="2400" dirty="0" smtClean="0"/>
              <a:t>.</a:t>
            </a:r>
            <a:endParaRPr lang="en-GB" sz="2400" dirty="0"/>
          </a:p>
        </p:txBody>
      </p:sp>
      <p:grpSp>
        <p:nvGrpSpPr>
          <p:cNvPr id="15" name="Group 14"/>
          <p:cNvGrpSpPr/>
          <p:nvPr/>
        </p:nvGrpSpPr>
        <p:grpSpPr>
          <a:xfrm>
            <a:off x="464117" y="857906"/>
            <a:ext cx="8356355" cy="1058926"/>
            <a:chOff x="464117" y="857906"/>
            <a:chExt cx="8356355" cy="1058926"/>
          </a:xfrm>
        </p:grpSpPr>
        <p:grpSp>
          <p:nvGrpSpPr>
            <p:cNvPr id="16" name="Group 15"/>
            <p:cNvGrpSpPr/>
            <p:nvPr/>
          </p:nvGrpSpPr>
          <p:grpSpPr>
            <a:xfrm>
              <a:off x="464117" y="857906"/>
              <a:ext cx="8356355" cy="1058926"/>
              <a:chOff x="511551" y="4814638"/>
              <a:chExt cx="9749081" cy="371847"/>
            </a:xfrm>
          </p:grpSpPr>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9" name="TextBox 18"/>
              <p:cNvSpPr txBox="1"/>
              <p:nvPr/>
            </p:nvSpPr>
            <p:spPr>
              <a:xfrm>
                <a:off x="3040490" y="4883053"/>
                <a:ext cx="7220142" cy="237770"/>
              </a:xfrm>
              <a:prstGeom prst="rect">
                <a:avLst/>
              </a:prstGeom>
              <a:noFill/>
            </p:spPr>
            <p:txBody>
              <a:bodyPr wrap="square" rtlCol="0">
                <a:spAutoFit/>
              </a:bodyPr>
              <a:lstStyle/>
              <a:p>
                <a:r>
                  <a:rPr lang="en-GB" sz="3800" b="1" dirty="0">
                    <a:solidFill>
                      <a:schemeClr val="bg1"/>
                    </a:solidFill>
                    <a:latin typeface="Arial Black" pitchFamily="34" charset="0"/>
                  </a:rPr>
                  <a:t>r</a:t>
                </a:r>
                <a:r>
                  <a:rPr lang="en-GB" sz="3800" b="1" dirty="0" smtClean="0">
                    <a:solidFill>
                      <a:schemeClr val="bg1"/>
                    </a:solidFill>
                    <a:latin typeface="Arial Black" pitchFamily="34" charset="0"/>
                  </a:rPr>
                  <a:t>esolution</a:t>
                </a:r>
                <a:r>
                  <a:rPr lang="en-GB" sz="3800" b="1" dirty="0" smtClean="0">
                    <a:solidFill>
                      <a:schemeClr val="bg1"/>
                    </a:solidFill>
                    <a:latin typeface="Arial Black" pitchFamily="34" charset="0"/>
                  </a:rPr>
                  <a:t>s to the </a:t>
                </a:r>
                <a:r>
                  <a:rPr lang="en-GB" sz="3800" b="1" dirty="0" err="1" smtClean="0">
                    <a:solidFill>
                      <a:schemeClr val="bg1"/>
                    </a:solidFill>
                    <a:latin typeface="Arial Black" pitchFamily="34" charset="0"/>
                  </a:rPr>
                  <a:t>agm</a:t>
                </a:r>
                <a:endParaRPr lang="en-GB" sz="3800" b="1" dirty="0">
                  <a:solidFill>
                    <a:schemeClr val="bg1"/>
                  </a:solidFill>
                  <a:latin typeface="Arial Black" pitchFamily="34" charset="0"/>
                </a:endParaRPr>
              </a:p>
            </p:txBody>
          </p:sp>
        </p:grpSp>
        <p:pic>
          <p:nvPicPr>
            <p:cNvPr id="17" name="Picture 16"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464117" y="857906"/>
            <a:ext cx="8356355" cy="1058926"/>
            <a:chOff x="464117" y="857906"/>
            <a:chExt cx="8356355" cy="1058926"/>
          </a:xfrm>
        </p:grpSpPr>
        <p:grpSp>
          <p:nvGrpSpPr>
            <p:cNvPr id="16" name="Group 15"/>
            <p:cNvGrpSpPr/>
            <p:nvPr/>
          </p:nvGrpSpPr>
          <p:grpSpPr>
            <a:xfrm>
              <a:off x="464117" y="857906"/>
              <a:ext cx="8356355" cy="1058926"/>
              <a:chOff x="511551" y="4814638"/>
              <a:chExt cx="9749081" cy="371847"/>
            </a:xfrm>
          </p:grpSpPr>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9" name="TextBox 18"/>
              <p:cNvSpPr txBox="1"/>
              <p:nvPr/>
            </p:nvSpPr>
            <p:spPr>
              <a:xfrm>
                <a:off x="3040490" y="4883053"/>
                <a:ext cx="7220142" cy="237770"/>
              </a:xfrm>
              <a:prstGeom prst="rect">
                <a:avLst/>
              </a:prstGeom>
              <a:noFill/>
            </p:spPr>
            <p:txBody>
              <a:bodyPr wrap="square" rtlCol="0">
                <a:spAutoFit/>
              </a:bodyPr>
              <a:lstStyle/>
              <a:p>
                <a:r>
                  <a:rPr lang="en-GB" sz="3800" b="1" dirty="0">
                    <a:solidFill>
                      <a:schemeClr val="bg1"/>
                    </a:solidFill>
                    <a:latin typeface="Arial Black" pitchFamily="34" charset="0"/>
                  </a:rPr>
                  <a:t>r</a:t>
                </a:r>
                <a:r>
                  <a:rPr lang="en-GB" sz="3800" b="1" dirty="0" smtClean="0">
                    <a:solidFill>
                      <a:schemeClr val="bg1"/>
                    </a:solidFill>
                    <a:latin typeface="Arial Black" pitchFamily="34" charset="0"/>
                  </a:rPr>
                  <a:t>esolution</a:t>
                </a:r>
                <a:r>
                  <a:rPr lang="en-GB" sz="3800" b="1" dirty="0" smtClean="0">
                    <a:solidFill>
                      <a:schemeClr val="bg1"/>
                    </a:solidFill>
                    <a:latin typeface="Arial Black" pitchFamily="34" charset="0"/>
                  </a:rPr>
                  <a:t>s to the </a:t>
                </a:r>
                <a:r>
                  <a:rPr lang="en-GB" sz="3800" b="1" dirty="0" err="1" smtClean="0">
                    <a:solidFill>
                      <a:schemeClr val="bg1"/>
                    </a:solidFill>
                    <a:latin typeface="Arial Black" pitchFamily="34" charset="0"/>
                  </a:rPr>
                  <a:t>agm</a:t>
                </a:r>
                <a:endParaRPr lang="en-GB" sz="3800" b="1" dirty="0">
                  <a:solidFill>
                    <a:schemeClr val="bg1"/>
                  </a:solidFill>
                  <a:latin typeface="Arial Black" pitchFamily="34" charset="0"/>
                </a:endParaRPr>
              </a:p>
            </p:txBody>
          </p:sp>
        </p:grpSp>
        <p:pic>
          <p:nvPicPr>
            <p:cNvPr id="17" name="Picture 16"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
        <p:nvSpPr>
          <p:cNvPr id="8" name="TextBox 7"/>
          <p:cNvSpPr txBox="1"/>
          <p:nvPr/>
        </p:nvSpPr>
        <p:spPr>
          <a:xfrm>
            <a:off x="750616" y="2276872"/>
            <a:ext cx="468560" cy="369332"/>
          </a:xfrm>
          <a:prstGeom prst="rect">
            <a:avLst/>
          </a:prstGeom>
          <a:noFill/>
          <a:ln w="12700">
            <a:solidFill>
              <a:schemeClr val="accent3">
                <a:lumMod val="75000"/>
              </a:schemeClr>
            </a:solidFill>
          </a:ln>
        </p:spPr>
        <p:txBody>
          <a:bodyPr wrap="square" rtlCol="0">
            <a:spAutoFit/>
          </a:bodyPr>
          <a:lstStyle/>
          <a:p>
            <a:endParaRPr lang="en-GB" dirty="0"/>
          </a:p>
        </p:txBody>
      </p:sp>
      <p:sp>
        <p:nvSpPr>
          <p:cNvPr id="9" name="TextBox 8"/>
          <p:cNvSpPr txBox="1"/>
          <p:nvPr/>
        </p:nvSpPr>
        <p:spPr>
          <a:xfrm>
            <a:off x="750616" y="2780928"/>
            <a:ext cx="468560" cy="369332"/>
          </a:xfrm>
          <a:prstGeom prst="rect">
            <a:avLst/>
          </a:prstGeom>
          <a:noFill/>
          <a:ln w="12700">
            <a:solidFill>
              <a:schemeClr val="accent3">
                <a:lumMod val="75000"/>
              </a:schemeClr>
            </a:solidFill>
          </a:ln>
        </p:spPr>
        <p:txBody>
          <a:bodyPr wrap="square" rtlCol="0">
            <a:spAutoFit/>
          </a:bodyPr>
          <a:lstStyle/>
          <a:p>
            <a:endParaRPr lang="en-GB" dirty="0"/>
          </a:p>
        </p:txBody>
      </p:sp>
      <p:sp>
        <p:nvSpPr>
          <p:cNvPr id="10" name="TextBox 9"/>
          <p:cNvSpPr txBox="1"/>
          <p:nvPr/>
        </p:nvSpPr>
        <p:spPr>
          <a:xfrm>
            <a:off x="750616" y="3284984"/>
            <a:ext cx="468560" cy="369332"/>
          </a:xfrm>
          <a:prstGeom prst="rect">
            <a:avLst/>
          </a:prstGeom>
          <a:noFill/>
          <a:ln w="12700">
            <a:solidFill>
              <a:schemeClr val="accent3">
                <a:lumMod val="75000"/>
              </a:schemeClr>
            </a:solidFill>
          </a:ln>
        </p:spPr>
        <p:txBody>
          <a:bodyPr wrap="square" rtlCol="0">
            <a:spAutoFit/>
          </a:bodyPr>
          <a:lstStyle/>
          <a:p>
            <a:endParaRPr lang="en-GB" dirty="0"/>
          </a:p>
        </p:txBody>
      </p:sp>
      <p:sp>
        <p:nvSpPr>
          <p:cNvPr id="11" name="TextBox 10"/>
          <p:cNvSpPr txBox="1"/>
          <p:nvPr/>
        </p:nvSpPr>
        <p:spPr>
          <a:xfrm>
            <a:off x="750616" y="3851756"/>
            <a:ext cx="468560" cy="369332"/>
          </a:xfrm>
          <a:prstGeom prst="rect">
            <a:avLst/>
          </a:prstGeom>
          <a:noFill/>
          <a:ln w="12700">
            <a:solidFill>
              <a:schemeClr val="accent3">
                <a:lumMod val="75000"/>
              </a:schemeClr>
            </a:solidFill>
          </a:ln>
        </p:spPr>
        <p:txBody>
          <a:bodyPr wrap="square" rtlCol="0">
            <a:spAutoFit/>
          </a:bodyPr>
          <a:lstStyle/>
          <a:p>
            <a:endParaRPr lang="en-GB" dirty="0"/>
          </a:p>
        </p:txBody>
      </p:sp>
      <p:sp>
        <p:nvSpPr>
          <p:cNvPr id="12" name="TextBox 11"/>
          <p:cNvSpPr txBox="1"/>
          <p:nvPr/>
        </p:nvSpPr>
        <p:spPr>
          <a:xfrm>
            <a:off x="750616" y="4355812"/>
            <a:ext cx="468560" cy="369332"/>
          </a:xfrm>
          <a:prstGeom prst="rect">
            <a:avLst/>
          </a:prstGeom>
          <a:noFill/>
          <a:ln w="12700">
            <a:solidFill>
              <a:schemeClr val="accent3">
                <a:lumMod val="75000"/>
              </a:schemeClr>
            </a:solidFill>
          </a:ln>
        </p:spPr>
        <p:txBody>
          <a:bodyPr wrap="square" rtlCol="0">
            <a:spAutoFit/>
          </a:bodyPr>
          <a:lstStyle/>
          <a:p>
            <a:endParaRPr lang="en-GB" dirty="0"/>
          </a:p>
        </p:txBody>
      </p:sp>
      <p:sp>
        <p:nvSpPr>
          <p:cNvPr id="2" name="TextBox 1"/>
          <p:cNvSpPr txBox="1"/>
          <p:nvPr/>
        </p:nvSpPr>
        <p:spPr>
          <a:xfrm>
            <a:off x="1403648" y="2204864"/>
            <a:ext cx="7412261" cy="4124206"/>
          </a:xfrm>
          <a:prstGeom prst="rect">
            <a:avLst/>
          </a:prstGeom>
          <a:noFill/>
        </p:spPr>
        <p:txBody>
          <a:bodyPr wrap="square" rtlCol="0">
            <a:spAutoFit/>
          </a:bodyPr>
          <a:lstStyle/>
          <a:p>
            <a:pPr>
              <a:spcBef>
                <a:spcPts val="1200"/>
              </a:spcBef>
            </a:pPr>
            <a:r>
              <a:rPr lang="en-GB" sz="2400" dirty="0" smtClean="0">
                <a:latin typeface="Arial" pitchFamily="34" charset="0"/>
                <a:cs typeface="Arial" pitchFamily="34" charset="0"/>
              </a:rPr>
              <a:t>LGBT Asylum in the UK</a:t>
            </a:r>
          </a:p>
          <a:p>
            <a:pPr>
              <a:spcBef>
                <a:spcPts val="1200"/>
              </a:spcBef>
            </a:pPr>
            <a:r>
              <a:rPr lang="en-GB" sz="2400" dirty="0" smtClean="0">
                <a:latin typeface="Arial" pitchFamily="34" charset="0"/>
                <a:cs typeface="Arial" pitchFamily="34" charset="0"/>
              </a:rPr>
              <a:t>Stop </a:t>
            </a:r>
            <a:r>
              <a:rPr lang="en-GB" sz="2400" dirty="0" err="1" smtClean="0">
                <a:latin typeface="Arial" pitchFamily="34" charset="0"/>
                <a:cs typeface="Arial" pitchFamily="34" charset="0"/>
              </a:rPr>
              <a:t>Pinkwashing</a:t>
            </a:r>
            <a:r>
              <a:rPr lang="en-GB" sz="2400" dirty="0" smtClean="0">
                <a:latin typeface="Arial" pitchFamily="34" charset="0"/>
                <a:cs typeface="Arial" pitchFamily="34" charset="0"/>
              </a:rPr>
              <a:t> Employers</a:t>
            </a:r>
          </a:p>
          <a:p>
            <a:pPr>
              <a:spcBef>
                <a:spcPts val="1200"/>
              </a:spcBef>
            </a:pPr>
            <a:r>
              <a:rPr lang="en-GB" sz="2400" dirty="0" smtClean="0">
                <a:latin typeface="Arial" pitchFamily="34" charset="0"/>
                <a:cs typeface="Arial" pitchFamily="34" charset="0"/>
              </a:rPr>
              <a:t>Thatcher’s Homophobic Legacy</a:t>
            </a:r>
          </a:p>
          <a:p>
            <a:pPr>
              <a:spcBef>
                <a:spcPts val="1200"/>
              </a:spcBef>
            </a:pPr>
            <a:r>
              <a:rPr lang="en-GB" sz="2400" dirty="0" smtClean="0">
                <a:latin typeface="Arial" pitchFamily="34" charset="0"/>
                <a:cs typeface="Arial" pitchFamily="34" charset="0"/>
              </a:rPr>
              <a:t>Support for Gay Men Fighting AIDS</a:t>
            </a:r>
            <a:endParaRPr lang="en-GB" sz="2400" dirty="0">
              <a:latin typeface="Arial" pitchFamily="34" charset="0"/>
              <a:cs typeface="Arial" pitchFamily="34" charset="0"/>
            </a:endParaRPr>
          </a:p>
          <a:p>
            <a:pPr>
              <a:spcBef>
                <a:spcPts val="1200"/>
              </a:spcBef>
            </a:pPr>
            <a:r>
              <a:rPr lang="en-GB" sz="2400" dirty="0" smtClean="0">
                <a:latin typeface="Arial" pitchFamily="34" charset="0"/>
                <a:cs typeface="Arial" pitchFamily="34" charset="0"/>
              </a:rPr>
              <a:t>Homophobic </a:t>
            </a:r>
            <a:r>
              <a:rPr lang="en-GB" sz="2400" dirty="0">
                <a:latin typeface="Arial" pitchFamily="34" charset="0"/>
                <a:cs typeface="Arial" pitchFamily="34" charset="0"/>
              </a:rPr>
              <a:t>Outburst of Vladimir </a:t>
            </a:r>
            <a:r>
              <a:rPr lang="en-GB" sz="2400" dirty="0" err="1">
                <a:latin typeface="Arial" pitchFamily="34" charset="0"/>
                <a:cs typeface="Arial" pitchFamily="34" charset="0"/>
              </a:rPr>
              <a:t>Yakunin</a:t>
            </a:r>
            <a:endParaRPr lang="en-GB" sz="2400" dirty="0">
              <a:latin typeface="Arial" pitchFamily="34" charset="0"/>
              <a:cs typeface="Arial" pitchFamily="34" charset="0"/>
            </a:endParaRPr>
          </a:p>
          <a:p>
            <a:pPr>
              <a:spcBef>
                <a:spcPts val="1200"/>
              </a:spcBef>
            </a:pPr>
            <a:r>
              <a:rPr lang="en-GB" sz="2400" dirty="0">
                <a:latin typeface="Arial" pitchFamily="34" charset="0"/>
                <a:cs typeface="Arial" pitchFamily="34" charset="0"/>
              </a:rPr>
              <a:t>Justice for Steven Simpson</a:t>
            </a:r>
          </a:p>
          <a:p>
            <a:pPr>
              <a:spcBef>
                <a:spcPts val="1200"/>
              </a:spcBef>
            </a:pPr>
            <a:r>
              <a:rPr lang="en-GB" sz="2400" dirty="0" smtClean="0">
                <a:latin typeface="Arial" pitchFamily="34" charset="0"/>
                <a:cs typeface="Arial" pitchFamily="34" charset="0"/>
              </a:rPr>
              <a:t>TOCs promoting LGBT champions</a:t>
            </a:r>
          </a:p>
          <a:p>
            <a:pPr>
              <a:spcBef>
                <a:spcPts val="1200"/>
              </a:spcBef>
            </a:pPr>
            <a:r>
              <a:rPr lang="en-GB" sz="2400" dirty="0" smtClean="0">
                <a:latin typeface="Arial" pitchFamily="34" charset="0"/>
                <a:cs typeface="Arial" pitchFamily="34" charset="0"/>
              </a:rPr>
              <a:t>Strategy to Eradicate </a:t>
            </a:r>
            <a:r>
              <a:rPr lang="en-GB" sz="2400" dirty="0" err="1">
                <a:latin typeface="Arial" pitchFamily="34" charset="0"/>
                <a:cs typeface="Arial" pitchFamily="34" charset="0"/>
              </a:rPr>
              <a:t>T</a:t>
            </a:r>
            <a:r>
              <a:rPr lang="en-GB" sz="2400" dirty="0" err="1" smtClean="0">
                <a:latin typeface="Arial" pitchFamily="34" charset="0"/>
                <a:cs typeface="Arial" pitchFamily="34" charset="0"/>
              </a:rPr>
              <a:t>ransphobia</a:t>
            </a:r>
            <a:endParaRPr lang="en-GB" sz="2400" dirty="0">
              <a:latin typeface="Arial" pitchFamily="34" charset="0"/>
              <a:cs typeface="Arial" pitchFamily="34" charset="0"/>
            </a:endParaRPr>
          </a:p>
        </p:txBody>
      </p:sp>
      <p:sp>
        <p:nvSpPr>
          <p:cNvPr id="14" name="TextBox 13"/>
          <p:cNvSpPr txBox="1"/>
          <p:nvPr/>
        </p:nvSpPr>
        <p:spPr>
          <a:xfrm>
            <a:off x="750616" y="4859868"/>
            <a:ext cx="468560" cy="369332"/>
          </a:xfrm>
          <a:prstGeom prst="rect">
            <a:avLst/>
          </a:prstGeom>
          <a:noFill/>
          <a:ln w="12700">
            <a:solidFill>
              <a:schemeClr val="accent3">
                <a:lumMod val="75000"/>
              </a:schemeClr>
            </a:solidFill>
          </a:ln>
        </p:spPr>
        <p:txBody>
          <a:bodyPr wrap="square" rtlCol="0">
            <a:spAutoFit/>
          </a:bodyPr>
          <a:lstStyle/>
          <a:p>
            <a:endParaRPr lang="en-GB" dirty="0"/>
          </a:p>
        </p:txBody>
      </p:sp>
      <p:sp>
        <p:nvSpPr>
          <p:cNvPr id="20" name="TextBox 19"/>
          <p:cNvSpPr txBox="1"/>
          <p:nvPr/>
        </p:nvSpPr>
        <p:spPr>
          <a:xfrm>
            <a:off x="750616" y="5363924"/>
            <a:ext cx="468560" cy="369332"/>
          </a:xfrm>
          <a:prstGeom prst="rect">
            <a:avLst/>
          </a:prstGeom>
          <a:noFill/>
          <a:ln w="12700">
            <a:solidFill>
              <a:schemeClr val="accent3">
                <a:lumMod val="75000"/>
              </a:schemeClr>
            </a:solidFill>
          </a:ln>
        </p:spPr>
        <p:txBody>
          <a:bodyPr wrap="square" rtlCol="0">
            <a:spAutoFit/>
          </a:bodyPr>
          <a:lstStyle/>
          <a:p>
            <a:endParaRPr lang="en-GB" dirty="0"/>
          </a:p>
        </p:txBody>
      </p:sp>
      <p:sp>
        <p:nvSpPr>
          <p:cNvPr id="21" name="TextBox 20"/>
          <p:cNvSpPr txBox="1"/>
          <p:nvPr/>
        </p:nvSpPr>
        <p:spPr>
          <a:xfrm>
            <a:off x="750616" y="5867980"/>
            <a:ext cx="468560" cy="369332"/>
          </a:xfrm>
          <a:prstGeom prst="rect">
            <a:avLst/>
          </a:prstGeom>
          <a:noFill/>
          <a:ln w="12700">
            <a:solidFill>
              <a:schemeClr val="accent3">
                <a:lumMod val="75000"/>
              </a:schemeClr>
            </a:solidFill>
          </a:ln>
        </p:spPr>
        <p:txBody>
          <a:bodyPr wrap="square" rtlCol="0">
            <a:spAutoFit/>
          </a:bodyPr>
          <a:lstStyle/>
          <a:p>
            <a:endParaRPr lang="en-GB" dirty="0"/>
          </a:p>
        </p:txBody>
      </p:sp>
    </p:spTree>
    <p:extLst>
      <p:ext uri="{BB962C8B-B14F-4D97-AF65-F5344CB8AC3E}">
        <p14:creationId xmlns:p14="http://schemas.microsoft.com/office/powerpoint/2010/main" val="896316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
          <p:cNvSpPr txBox="1">
            <a:spLocks noChangeArrowheads="1"/>
          </p:cNvSpPr>
          <p:nvPr/>
        </p:nvSpPr>
        <p:spPr bwMode="auto">
          <a:xfrm>
            <a:off x="827584" y="1484784"/>
            <a:ext cx="7489825" cy="4516621"/>
          </a:xfrm>
          <a:prstGeom prst="rect">
            <a:avLst/>
          </a:prstGeom>
          <a:noFill/>
          <a:ln w="9525">
            <a:noFill/>
            <a:miter lim="800000"/>
            <a:headEnd/>
            <a:tailEnd/>
          </a:ln>
        </p:spPr>
        <p:txBody>
          <a:bodyPr wrap="square">
            <a:spAutoFit/>
          </a:bodyPr>
          <a:lstStyle/>
          <a:p>
            <a:pPr algn="ctr">
              <a:spcBef>
                <a:spcPts val="300"/>
              </a:spcBef>
            </a:pPr>
            <a:endParaRPr lang="en-GB" sz="4400" dirty="0" smtClean="0">
              <a:latin typeface="Arial Black" pitchFamily="34" charset="0"/>
            </a:endParaRPr>
          </a:p>
          <a:p>
            <a:pPr algn="ctr">
              <a:spcBef>
                <a:spcPts val="300"/>
              </a:spcBef>
            </a:pPr>
            <a:r>
              <a:rPr lang="en-GB" sz="10400" u="sng" dirty="0" smtClean="0">
                <a:latin typeface="Arial Black" pitchFamily="34" charset="0"/>
              </a:rPr>
              <a:t>Bob Crow</a:t>
            </a:r>
          </a:p>
          <a:p>
            <a:pPr algn="ctr">
              <a:spcBef>
                <a:spcPts val="300"/>
              </a:spcBef>
            </a:pPr>
            <a:endParaRPr lang="en-GB" sz="4400" i="1" dirty="0" smtClean="0">
              <a:latin typeface="Arial Black" pitchFamily="34" charset="0"/>
            </a:endParaRPr>
          </a:p>
          <a:p>
            <a:pPr algn="ctr">
              <a:spcBef>
                <a:spcPts val="300"/>
              </a:spcBef>
            </a:pPr>
            <a:r>
              <a:rPr lang="en-GB" sz="4400" i="1" dirty="0" smtClean="0">
                <a:latin typeface="Arial Black" pitchFamily="34" charset="0"/>
              </a:rPr>
              <a:t>- </a:t>
            </a:r>
            <a:r>
              <a:rPr lang="en-GB" sz="4400" i="1" dirty="0">
                <a:latin typeface="Arial Black" pitchFamily="34" charset="0"/>
              </a:rPr>
              <a:t>including presentation on the Credit </a:t>
            </a:r>
            <a:r>
              <a:rPr lang="en-GB" sz="4400" i="1" dirty="0" smtClean="0">
                <a:latin typeface="Arial Black" pitchFamily="34" charset="0"/>
              </a:rPr>
              <a:t>Union</a:t>
            </a:r>
            <a:endParaRPr lang="en-GB" sz="4400" dirty="0">
              <a:latin typeface="Arial Black" pitchFamily="34" charset="0"/>
            </a:endParaRPr>
          </a:p>
        </p:txBody>
      </p:sp>
      <p:grpSp>
        <p:nvGrpSpPr>
          <p:cNvPr id="2" name="Group 1"/>
          <p:cNvGrpSpPr/>
          <p:nvPr/>
        </p:nvGrpSpPr>
        <p:grpSpPr>
          <a:xfrm>
            <a:off x="464117" y="857907"/>
            <a:ext cx="8496377" cy="1058926"/>
            <a:chOff x="464117" y="857907"/>
            <a:chExt cx="8496377" cy="1058926"/>
          </a:xfrm>
        </p:grpSpPr>
        <p:grpSp>
          <p:nvGrpSpPr>
            <p:cNvPr id="6" name="Group 5"/>
            <p:cNvGrpSpPr/>
            <p:nvPr/>
          </p:nvGrpSpPr>
          <p:grpSpPr>
            <a:xfrm>
              <a:off x="464117" y="857907"/>
              <a:ext cx="8496377" cy="1058926"/>
              <a:chOff x="511551" y="4814638"/>
              <a:chExt cx="9912439" cy="371847"/>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8" name="TextBox 7"/>
              <p:cNvSpPr txBox="1"/>
              <p:nvPr/>
            </p:nvSpPr>
            <p:spPr>
              <a:xfrm>
                <a:off x="2951820" y="4838204"/>
                <a:ext cx="7472170" cy="246463"/>
              </a:xfrm>
              <a:prstGeom prst="rect">
                <a:avLst/>
              </a:prstGeom>
              <a:noFill/>
            </p:spPr>
            <p:txBody>
              <a:bodyPr wrap="square" rtlCol="0">
                <a:spAutoFit/>
              </a:bodyPr>
              <a:lstStyle/>
              <a:p>
                <a:r>
                  <a:rPr lang="en-GB" sz="4800" b="1" dirty="0">
                    <a:solidFill>
                      <a:schemeClr val="bg1"/>
                    </a:solidFill>
                    <a:latin typeface="Arial Black" pitchFamily="34" charset="0"/>
                  </a:rPr>
                  <a:t>g</a:t>
                </a:r>
                <a:r>
                  <a:rPr lang="en-GB" sz="4800" b="1" dirty="0" smtClean="0">
                    <a:solidFill>
                      <a:schemeClr val="bg1"/>
                    </a:solidFill>
                    <a:latin typeface="Arial Black" pitchFamily="34" charset="0"/>
                  </a:rPr>
                  <a:t>eneral secretary</a:t>
                </a:r>
                <a:endParaRPr lang="en-GB" sz="4800" b="1" dirty="0">
                  <a:solidFill>
                    <a:schemeClr val="bg1"/>
                  </a:solidFill>
                  <a:latin typeface="Arial Black" pitchFamily="34" charset="0"/>
                </a:endParaRPr>
              </a:p>
            </p:txBody>
          </p:sp>
        </p:grpSp>
        <p:pic>
          <p:nvPicPr>
            <p:cNvPr id="4" name="Picture 3"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117" y="2204864"/>
            <a:ext cx="8351791" cy="4278094"/>
          </a:xfrm>
          <a:prstGeom prst="rect">
            <a:avLst/>
          </a:prstGeom>
          <a:noFill/>
        </p:spPr>
        <p:txBody>
          <a:bodyPr wrap="square" rtlCol="0">
            <a:spAutoFit/>
          </a:bodyPr>
          <a:lstStyle/>
          <a:p>
            <a:pPr algn="ctr"/>
            <a:r>
              <a:rPr lang="en-GB" sz="8000" dirty="0" err="1">
                <a:latin typeface="Arial Black" pitchFamily="34" charset="0"/>
              </a:rPr>
              <a:t>Tawseef</a:t>
            </a:r>
            <a:r>
              <a:rPr lang="en-GB" sz="8000" dirty="0">
                <a:latin typeface="Arial Black" pitchFamily="34" charset="0"/>
              </a:rPr>
              <a:t> </a:t>
            </a:r>
            <a:r>
              <a:rPr lang="en-GB" sz="8000" dirty="0" smtClean="0">
                <a:latin typeface="Arial Black" pitchFamily="34" charset="0"/>
              </a:rPr>
              <a:t>Khan</a:t>
            </a:r>
          </a:p>
          <a:p>
            <a:pPr algn="ctr"/>
            <a:r>
              <a:rPr lang="en-GB" sz="3600" dirty="0" smtClean="0"/>
              <a:t>Chair </a:t>
            </a:r>
            <a:r>
              <a:rPr lang="en-GB" sz="3600" dirty="0"/>
              <a:t>of </a:t>
            </a:r>
            <a:r>
              <a:rPr lang="en-GB" sz="3600" dirty="0" err="1"/>
              <a:t>Imaan</a:t>
            </a:r>
            <a:r>
              <a:rPr lang="en-GB" sz="3600" dirty="0"/>
              <a:t> </a:t>
            </a:r>
            <a:r>
              <a:rPr lang="en-GB" sz="3600" dirty="0" smtClean="0"/>
              <a:t>Muslim </a:t>
            </a:r>
            <a:r>
              <a:rPr lang="en-GB" sz="3600" dirty="0"/>
              <a:t>support </a:t>
            </a:r>
            <a:r>
              <a:rPr lang="en-GB" sz="3600" dirty="0" smtClean="0"/>
              <a:t>group</a:t>
            </a:r>
          </a:p>
          <a:p>
            <a:pPr algn="ctr"/>
            <a:endParaRPr lang="en-GB" sz="3600" dirty="0" smtClean="0"/>
          </a:p>
          <a:p>
            <a:pPr algn="ctr"/>
            <a:r>
              <a:rPr lang="en-GB" sz="6000" dirty="0" smtClean="0">
                <a:latin typeface="Arial Black" pitchFamily="34" charset="0"/>
              </a:rPr>
              <a:t>Sexual </a:t>
            </a:r>
            <a:r>
              <a:rPr lang="en-GB" sz="6000" dirty="0">
                <a:latin typeface="Arial Black" pitchFamily="34" charset="0"/>
              </a:rPr>
              <a:t>Orientation and </a:t>
            </a:r>
            <a:r>
              <a:rPr lang="en-GB" sz="6000" dirty="0" smtClean="0">
                <a:latin typeface="Arial Black" pitchFamily="34" charset="0"/>
              </a:rPr>
              <a:t>Asylum</a:t>
            </a:r>
            <a:endParaRPr lang="en-GB" sz="6000" dirty="0">
              <a:latin typeface="Arial Black" pitchFamily="34" charset="0"/>
            </a:endParaRPr>
          </a:p>
        </p:txBody>
      </p:sp>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875922" y="4838204"/>
                <a:ext cx="6548068" cy="291809"/>
              </a:xfrm>
              <a:prstGeom prst="rect">
                <a:avLst/>
              </a:prstGeom>
              <a:noFill/>
            </p:spPr>
            <p:txBody>
              <a:bodyPr wrap="square" rtlCol="0">
                <a:spAutoFit/>
              </a:bodyPr>
              <a:lstStyle/>
              <a:p>
                <a:r>
                  <a:rPr lang="en-GB" sz="4800" b="1" dirty="0">
                    <a:solidFill>
                      <a:schemeClr val="bg1"/>
                    </a:solidFill>
                    <a:latin typeface="Arial Black" pitchFamily="34" charset="0"/>
                  </a:rPr>
                  <a:t>g</a:t>
                </a:r>
                <a:r>
                  <a:rPr lang="en-GB" sz="4800" b="1" dirty="0" smtClean="0">
                    <a:solidFill>
                      <a:schemeClr val="bg1"/>
                    </a:solidFill>
                    <a:latin typeface="Arial Black" pitchFamily="34" charset="0"/>
                  </a:rPr>
                  <a:t>uest speaker</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Tree>
    <p:extLst>
      <p:ext uri="{BB962C8B-B14F-4D97-AF65-F5344CB8AC3E}">
        <p14:creationId xmlns:p14="http://schemas.microsoft.com/office/powerpoint/2010/main" val="1372627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117" y="2132856"/>
            <a:ext cx="8351791" cy="4093428"/>
          </a:xfrm>
          <a:prstGeom prst="rect">
            <a:avLst/>
          </a:prstGeom>
          <a:noFill/>
        </p:spPr>
        <p:txBody>
          <a:bodyPr wrap="square" rtlCol="0">
            <a:spAutoFit/>
          </a:bodyPr>
          <a:lstStyle/>
          <a:p>
            <a:pPr algn="ctr"/>
            <a:r>
              <a:rPr lang="en-GB" sz="8000" dirty="0">
                <a:latin typeface="Arial Black" pitchFamily="34" charset="0"/>
              </a:rPr>
              <a:t>Frank </a:t>
            </a:r>
            <a:r>
              <a:rPr lang="en-GB" sz="8000" dirty="0" err="1" smtClean="0">
                <a:latin typeface="Arial Black" pitchFamily="34" charset="0"/>
              </a:rPr>
              <a:t>Mugisha</a:t>
            </a:r>
            <a:r>
              <a:rPr lang="en-GB" sz="8000" dirty="0" smtClean="0">
                <a:latin typeface="Arial Black" pitchFamily="34" charset="0"/>
              </a:rPr>
              <a:t> </a:t>
            </a:r>
            <a:r>
              <a:rPr lang="en-GB" sz="6000" dirty="0"/>
              <a:t>Executive Director, Sexual Minorities Uganda</a:t>
            </a:r>
            <a:endParaRPr lang="en-GB" sz="6000" dirty="0">
              <a:latin typeface="Arial Black" pitchFamily="34" charset="0"/>
            </a:endParaRPr>
          </a:p>
        </p:txBody>
      </p:sp>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875922" y="4838204"/>
                <a:ext cx="6548068" cy="291809"/>
              </a:xfrm>
              <a:prstGeom prst="rect">
                <a:avLst/>
              </a:prstGeom>
              <a:noFill/>
            </p:spPr>
            <p:txBody>
              <a:bodyPr wrap="square" rtlCol="0">
                <a:spAutoFit/>
              </a:bodyPr>
              <a:lstStyle/>
              <a:p>
                <a:r>
                  <a:rPr lang="en-GB" sz="4800" b="1" dirty="0">
                    <a:solidFill>
                      <a:schemeClr val="bg1"/>
                    </a:solidFill>
                    <a:latin typeface="Arial Black" pitchFamily="34" charset="0"/>
                  </a:rPr>
                  <a:t>g</a:t>
                </a:r>
                <a:r>
                  <a:rPr lang="en-GB" sz="4800" b="1" dirty="0" smtClean="0">
                    <a:solidFill>
                      <a:schemeClr val="bg1"/>
                    </a:solidFill>
                    <a:latin typeface="Arial Black" pitchFamily="34" charset="0"/>
                  </a:rPr>
                  <a:t>uest speaker</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Tree>
    <p:extLst>
      <p:ext uri="{BB962C8B-B14F-4D97-AF65-F5344CB8AC3E}">
        <p14:creationId xmlns:p14="http://schemas.microsoft.com/office/powerpoint/2010/main" val="985736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
          <p:cNvSpPr txBox="1">
            <a:spLocks noChangeArrowheads="1"/>
          </p:cNvSpPr>
          <p:nvPr/>
        </p:nvSpPr>
        <p:spPr bwMode="auto">
          <a:xfrm>
            <a:off x="827584" y="2246089"/>
            <a:ext cx="7489825" cy="3847207"/>
          </a:xfrm>
          <a:prstGeom prst="rect">
            <a:avLst/>
          </a:prstGeom>
          <a:noFill/>
          <a:ln w="9525">
            <a:noFill/>
            <a:miter lim="800000"/>
            <a:headEnd/>
            <a:tailEnd/>
          </a:ln>
        </p:spPr>
        <p:txBody>
          <a:bodyPr wrap="square">
            <a:spAutoFit/>
          </a:bodyPr>
          <a:lstStyle/>
          <a:p>
            <a:pPr algn="ctr">
              <a:spcBef>
                <a:spcPts val="300"/>
              </a:spcBef>
            </a:pPr>
            <a:r>
              <a:rPr lang="en-GB" sz="4000" u="sng" dirty="0" smtClean="0">
                <a:latin typeface="Arial Black" pitchFamily="34" charset="0"/>
              </a:rPr>
              <a:t>Where </a:t>
            </a:r>
            <a:r>
              <a:rPr lang="en-GB" sz="4000" u="sng" dirty="0" smtClean="0">
                <a:latin typeface="Arial Black" pitchFamily="34" charset="0"/>
              </a:rPr>
              <a:t>will next year’s conference take place?</a:t>
            </a:r>
          </a:p>
          <a:p>
            <a:pPr algn="ctr">
              <a:spcBef>
                <a:spcPts val="2400"/>
              </a:spcBef>
            </a:pPr>
            <a:r>
              <a:rPr lang="en-GB" sz="3600" dirty="0" smtClean="0">
                <a:latin typeface="Arial" pitchFamily="34" charset="0"/>
                <a:cs typeface="Arial" pitchFamily="34" charset="0"/>
              </a:rPr>
              <a:t>Branches may offer to host the 2014 conference. </a:t>
            </a:r>
            <a:r>
              <a:rPr lang="en-GB" sz="3600" dirty="0" smtClean="0">
                <a:latin typeface="Arial" pitchFamily="34" charset="0"/>
                <a:cs typeface="Arial" pitchFamily="34" charset="0"/>
              </a:rPr>
              <a:t/>
            </a:r>
            <a:br>
              <a:rPr lang="en-GB" sz="3600" dirty="0" smtClean="0">
                <a:latin typeface="Arial" pitchFamily="34" charset="0"/>
                <a:cs typeface="Arial" pitchFamily="34" charset="0"/>
              </a:rPr>
            </a:br>
            <a:r>
              <a:rPr lang="en-GB" sz="3600" dirty="0" smtClean="0">
                <a:latin typeface="Arial" pitchFamily="34" charset="0"/>
                <a:cs typeface="Arial" pitchFamily="34" charset="0"/>
              </a:rPr>
              <a:t>If </a:t>
            </a:r>
            <a:r>
              <a:rPr lang="en-GB" sz="3600" dirty="0" smtClean="0">
                <a:latin typeface="Arial" pitchFamily="34" charset="0"/>
                <a:cs typeface="Arial" pitchFamily="34" charset="0"/>
              </a:rPr>
              <a:t>more than one offers, </a:t>
            </a:r>
            <a:r>
              <a:rPr lang="en-GB" sz="3600" dirty="0" smtClean="0">
                <a:latin typeface="Arial" pitchFamily="34" charset="0"/>
                <a:cs typeface="Arial" pitchFamily="34" charset="0"/>
              </a:rPr>
              <a:t/>
            </a:r>
            <a:br>
              <a:rPr lang="en-GB" sz="3600" dirty="0" smtClean="0">
                <a:latin typeface="Arial" pitchFamily="34" charset="0"/>
                <a:cs typeface="Arial" pitchFamily="34" charset="0"/>
              </a:rPr>
            </a:br>
            <a:r>
              <a:rPr lang="en-GB" sz="3600" dirty="0" smtClean="0">
                <a:latin typeface="Arial" pitchFamily="34" charset="0"/>
                <a:cs typeface="Arial" pitchFamily="34" charset="0"/>
              </a:rPr>
              <a:t>we </a:t>
            </a:r>
            <a:r>
              <a:rPr lang="en-GB" sz="3600" dirty="0" smtClean="0">
                <a:latin typeface="Arial" pitchFamily="34" charset="0"/>
                <a:cs typeface="Arial" pitchFamily="34" charset="0"/>
              </a:rPr>
              <a:t>will have a vote</a:t>
            </a:r>
            <a:r>
              <a:rPr lang="en-GB" sz="3600" dirty="0" smtClean="0">
                <a:latin typeface="Arial" pitchFamily="34" charset="0"/>
                <a:cs typeface="Arial" pitchFamily="34" charset="0"/>
              </a:rPr>
              <a:t>.</a:t>
            </a:r>
            <a:endParaRPr lang="en-GB" sz="3600" dirty="0" smtClean="0">
              <a:latin typeface="Arial" pitchFamily="34" charset="0"/>
              <a:cs typeface="Arial" pitchFamily="34" charset="0"/>
            </a:endParaRPr>
          </a:p>
        </p:txBody>
      </p:sp>
      <p:grpSp>
        <p:nvGrpSpPr>
          <p:cNvPr id="6" name="Group 5"/>
          <p:cNvGrpSpPr/>
          <p:nvPr/>
        </p:nvGrpSpPr>
        <p:grpSpPr>
          <a:xfrm>
            <a:off x="464117" y="857907"/>
            <a:ext cx="8496377" cy="1058926"/>
            <a:chOff x="464117" y="857907"/>
            <a:chExt cx="8496377" cy="1058926"/>
          </a:xfrm>
        </p:grpSpPr>
        <p:grpSp>
          <p:nvGrpSpPr>
            <p:cNvPr id="8" name="Group 7"/>
            <p:cNvGrpSpPr/>
            <p:nvPr/>
          </p:nvGrpSpPr>
          <p:grpSpPr>
            <a:xfrm>
              <a:off x="464117" y="857907"/>
              <a:ext cx="8496377" cy="1058926"/>
              <a:chOff x="511551" y="4814638"/>
              <a:chExt cx="9912439" cy="371847"/>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1" name="TextBox 10"/>
              <p:cNvSpPr txBox="1"/>
              <p:nvPr/>
            </p:nvSpPr>
            <p:spPr>
              <a:xfrm>
                <a:off x="3203848" y="4838204"/>
                <a:ext cx="7220142" cy="291809"/>
              </a:xfrm>
              <a:prstGeom prst="rect">
                <a:avLst/>
              </a:prstGeom>
              <a:noFill/>
            </p:spPr>
            <p:txBody>
              <a:bodyPr wrap="square" rtlCol="0">
                <a:spAutoFit/>
              </a:bodyPr>
              <a:lstStyle/>
              <a:p>
                <a:r>
                  <a:rPr lang="en-GB" sz="4800" b="1" dirty="0">
                    <a:solidFill>
                      <a:schemeClr val="bg1"/>
                    </a:solidFill>
                    <a:latin typeface="Arial Black" pitchFamily="34" charset="0"/>
                  </a:rPr>
                  <a:t>c</a:t>
                </a:r>
                <a:r>
                  <a:rPr lang="en-GB" sz="4800" b="1" dirty="0" smtClean="0">
                    <a:solidFill>
                      <a:schemeClr val="bg1"/>
                    </a:solidFill>
                    <a:latin typeface="Arial Black" pitchFamily="34" charset="0"/>
                  </a:rPr>
                  <a:t>onference 2014</a:t>
                </a:r>
                <a:endParaRPr lang="en-GB" sz="4800" b="1" dirty="0">
                  <a:solidFill>
                    <a:schemeClr val="bg1"/>
                  </a:solidFill>
                  <a:latin typeface="Arial Black" pitchFamily="34" charset="0"/>
                </a:endParaRPr>
              </a:p>
            </p:txBody>
          </p:sp>
        </p:grpSp>
        <p:pic>
          <p:nvPicPr>
            <p:cNvPr id="9" name="Picture 8" descr="rmtlogo.png"/>
            <p:cNvPicPr>
              <a:picLocks noChangeAspect="1"/>
            </p:cNvPicPr>
            <p:nvPr/>
          </p:nvPicPr>
          <p:blipFill>
            <a:blip r:embed="rId3"/>
            <a:srcRect/>
            <a:stretch>
              <a:fillRect/>
            </a:stretch>
          </p:blipFill>
          <p:spPr bwMode="auto">
            <a:xfrm>
              <a:off x="539552" y="964332"/>
              <a:ext cx="2032000" cy="952500"/>
            </a:xfrm>
            <a:prstGeom prst="rect">
              <a:avLst/>
            </a:prstGeom>
            <a:noFill/>
            <a:ln w="9525">
              <a:noFill/>
              <a:miter lim="800000"/>
              <a:headEnd/>
              <a:tailEnd/>
            </a:ln>
          </p:spPr>
        </p:pic>
      </p:grpSp>
    </p:spTree>
    <p:extLst>
      <p:ext uri="{BB962C8B-B14F-4D97-AF65-F5344CB8AC3E}">
        <p14:creationId xmlns:p14="http://schemas.microsoft.com/office/powerpoint/2010/main" val="2189014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
          <p:cNvSpPr txBox="1">
            <a:spLocks noChangeArrowheads="1"/>
          </p:cNvSpPr>
          <p:nvPr/>
        </p:nvSpPr>
        <p:spPr bwMode="auto">
          <a:xfrm>
            <a:off x="827584" y="2164209"/>
            <a:ext cx="7489825" cy="4001095"/>
          </a:xfrm>
          <a:prstGeom prst="rect">
            <a:avLst/>
          </a:prstGeom>
          <a:noFill/>
          <a:ln w="9525">
            <a:noFill/>
            <a:miter lim="800000"/>
            <a:headEnd/>
            <a:tailEnd/>
          </a:ln>
        </p:spPr>
        <p:txBody>
          <a:bodyPr wrap="square">
            <a:spAutoFit/>
          </a:bodyPr>
          <a:lstStyle/>
          <a:p>
            <a:pPr marL="285750" indent="-285750">
              <a:spcBef>
                <a:spcPts val="1200"/>
              </a:spcBef>
              <a:buFont typeface="Arial" pitchFamily="34" charset="0"/>
              <a:buChar char="•"/>
            </a:pPr>
            <a:r>
              <a:rPr lang="en-GB" sz="2800" dirty="0" smtClean="0">
                <a:latin typeface="Arial" pitchFamily="34" charset="0"/>
                <a:cs typeface="Arial" pitchFamily="34" charset="0"/>
              </a:rPr>
              <a:t>Candidates must be members of the National </a:t>
            </a:r>
            <a:r>
              <a:rPr lang="en-GB" sz="2800" dirty="0" smtClean="0">
                <a:latin typeface="Arial" pitchFamily="34" charset="0"/>
                <a:cs typeface="Arial" pitchFamily="34" charset="0"/>
              </a:rPr>
              <a:t>LGBT Advisory </a:t>
            </a:r>
            <a:r>
              <a:rPr lang="en-GB" sz="2800" dirty="0" smtClean="0">
                <a:latin typeface="Arial" pitchFamily="34" charset="0"/>
                <a:cs typeface="Arial" pitchFamily="34" charset="0"/>
              </a:rPr>
              <a:t>Committee.</a:t>
            </a:r>
          </a:p>
          <a:p>
            <a:pPr marL="285750" indent="-285750">
              <a:spcBef>
                <a:spcPts val="1200"/>
              </a:spcBef>
              <a:buFont typeface="Arial" pitchFamily="34" charset="0"/>
              <a:buChar char="•"/>
            </a:pPr>
            <a:r>
              <a:rPr lang="en-GB" sz="2800" dirty="0" smtClean="0">
                <a:latin typeface="Arial" pitchFamily="34" charset="0"/>
                <a:cs typeface="Arial" pitchFamily="34" charset="0"/>
              </a:rPr>
              <a:t>Candidates must be nominated and seconded by delegates.</a:t>
            </a:r>
          </a:p>
          <a:p>
            <a:pPr marL="285750" indent="-285750">
              <a:spcBef>
                <a:spcPts val="1200"/>
              </a:spcBef>
              <a:buFont typeface="Arial" pitchFamily="34" charset="0"/>
              <a:buChar char="•"/>
            </a:pPr>
            <a:r>
              <a:rPr lang="en-GB" sz="2800" dirty="0" smtClean="0">
                <a:latin typeface="Arial" pitchFamily="34" charset="0"/>
                <a:cs typeface="Arial" pitchFamily="34" charset="0"/>
              </a:rPr>
              <a:t>Any delegate may nominate or second any candidate.</a:t>
            </a:r>
          </a:p>
          <a:p>
            <a:pPr marL="285750" indent="-285750">
              <a:spcBef>
                <a:spcPts val="1200"/>
              </a:spcBef>
              <a:buFont typeface="Arial" pitchFamily="34" charset="0"/>
              <a:buChar char="•"/>
            </a:pPr>
            <a:r>
              <a:rPr lang="en-GB" sz="2800" dirty="0" smtClean="0">
                <a:latin typeface="Arial" pitchFamily="34" charset="0"/>
                <a:cs typeface="Arial" pitchFamily="34" charset="0"/>
              </a:rPr>
              <a:t>If there are more nominations than places available, we will have a vote.</a:t>
            </a:r>
          </a:p>
        </p:txBody>
      </p:sp>
      <p:grpSp>
        <p:nvGrpSpPr>
          <p:cNvPr id="12" name="Group 11"/>
          <p:cNvGrpSpPr/>
          <p:nvPr/>
        </p:nvGrpSpPr>
        <p:grpSpPr>
          <a:xfrm>
            <a:off x="464117" y="857907"/>
            <a:ext cx="9508483" cy="1082773"/>
            <a:chOff x="464117" y="857907"/>
            <a:chExt cx="9508483" cy="1082773"/>
          </a:xfrm>
        </p:grpSpPr>
        <p:grpSp>
          <p:nvGrpSpPr>
            <p:cNvPr id="13" name="Group 12"/>
            <p:cNvGrpSpPr/>
            <p:nvPr/>
          </p:nvGrpSpPr>
          <p:grpSpPr>
            <a:xfrm>
              <a:off x="464117" y="857907"/>
              <a:ext cx="9508483" cy="1082773"/>
              <a:chOff x="511551" y="4814638"/>
              <a:chExt cx="11093225" cy="380221"/>
            </a:xfrm>
          </p:grpSpPr>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6" name="TextBox 15"/>
              <p:cNvSpPr txBox="1"/>
              <p:nvPr/>
            </p:nvSpPr>
            <p:spPr>
              <a:xfrm>
                <a:off x="4384634" y="4838204"/>
                <a:ext cx="7220142" cy="356655"/>
              </a:xfrm>
              <a:prstGeom prst="rect">
                <a:avLst/>
              </a:prstGeom>
              <a:noFill/>
            </p:spPr>
            <p:txBody>
              <a:bodyPr wrap="square" rtlCol="0">
                <a:spAutoFit/>
              </a:bodyPr>
              <a:lstStyle/>
              <a:p>
                <a:r>
                  <a:rPr lang="en-GB" sz="6000" b="1" dirty="0" smtClean="0">
                    <a:solidFill>
                      <a:schemeClr val="bg1"/>
                    </a:solidFill>
                    <a:latin typeface="Arial Black" pitchFamily="34" charset="0"/>
                  </a:rPr>
                  <a:t>elections</a:t>
                </a:r>
                <a:endParaRPr lang="en-GB" sz="6000" b="1" dirty="0">
                  <a:solidFill>
                    <a:schemeClr val="bg1"/>
                  </a:solidFill>
                  <a:latin typeface="Arial Black" pitchFamily="34" charset="0"/>
                </a:endParaRPr>
              </a:p>
            </p:txBody>
          </p:sp>
        </p:grpSp>
        <p:pic>
          <p:nvPicPr>
            <p:cNvPr id="14" name="Picture 13" descr="rmtlogo.png"/>
            <p:cNvPicPr>
              <a:picLocks noChangeAspect="1"/>
            </p:cNvPicPr>
            <p:nvPr/>
          </p:nvPicPr>
          <p:blipFill>
            <a:blip r:embed="rId3"/>
            <a:srcRect/>
            <a:stretch>
              <a:fillRect/>
            </a:stretch>
          </p:blipFill>
          <p:spPr bwMode="auto">
            <a:xfrm>
              <a:off x="539552" y="964332"/>
              <a:ext cx="2032000" cy="952500"/>
            </a:xfrm>
            <a:prstGeom prst="rect">
              <a:avLst/>
            </a:prstGeom>
            <a:noFill/>
            <a:ln w="9525">
              <a:noFill/>
              <a:miter lim="800000"/>
              <a:headEnd/>
              <a:tailEnd/>
            </a:ln>
          </p:spPr>
        </p:pic>
      </p:grpSp>
    </p:spTree>
    <p:extLst>
      <p:ext uri="{BB962C8B-B14F-4D97-AF65-F5344CB8AC3E}">
        <p14:creationId xmlns:p14="http://schemas.microsoft.com/office/powerpoint/2010/main" val="153595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
          <p:cNvSpPr txBox="1">
            <a:spLocks noChangeArrowheads="1"/>
          </p:cNvSpPr>
          <p:nvPr/>
        </p:nvSpPr>
        <p:spPr bwMode="auto">
          <a:xfrm>
            <a:off x="827584" y="2164209"/>
            <a:ext cx="7489825" cy="4247317"/>
          </a:xfrm>
          <a:prstGeom prst="rect">
            <a:avLst/>
          </a:prstGeom>
          <a:noFill/>
          <a:ln w="9525">
            <a:noFill/>
            <a:miter lim="800000"/>
            <a:headEnd/>
            <a:tailEnd/>
          </a:ln>
        </p:spPr>
        <p:txBody>
          <a:bodyPr wrap="square">
            <a:spAutoFit/>
          </a:bodyPr>
          <a:lstStyle/>
          <a:p>
            <a:pPr>
              <a:spcBef>
                <a:spcPts val="1200"/>
              </a:spcBef>
            </a:pPr>
            <a:r>
              <a:rPr lang="en-GB" sz="2000" u="sng" dirty="0">
                <a:latin typeface="Arial Black" pitchFamily="34" charset="0"/>
              </a:rPr>
              <a:t>Chair</a:t>
            </a:r>
            <a:r>
              <a:rPr lang="en-GB" sz="2000" dirty="0">
                <a:latin typeface="Arial Black" pitchFamily="34" charset="0"/>
              </a:rPr>
              <a:t> – </a:t>
            </a:r>
            <a:r>
              <a:rPr lang="en-GB" sz="2000" dirty="0">
                <a:latin typeface="Arial" pitchFamily="34" charset="0"/>
                <a:cs typeface="Arial" pitchFamily="34" charset="0"/>
              </a:rPr>
              <a:t>chairs meetings of the </a:t>
            </a:r>
            <a:r>
              <a:rPr lang="en-GB" sz="2000" dirty="0" smtClean="0">
                <a:latin typeface="Arial" pitchFamily="34" charset="0"/>
                <a:cs typeface="Arial" pitchFamily="34" charset="0"/>
              </a:rPr>
              <a:t>National LGBT Advisory Committee </a:t>
            </a:r>
            <a:r>
              <a:rPr lang="en-GB" sz="2000" dirty="0">
                <a:latin typeface="Arial" pitchFamily="34" charset="0"/>
                <a:cs typeface="Arial" pitchFamily="34" charset="0"/>
              </a:rPr>
              <a:t>and next year’s </a:t>
            </a:r>
            <a:r>
              <a:rPr lang="en-GB" sz="2000" dirty="0" smtClean="0">
                <a:latin typeface="Arial" pitchFamily="34" charset="0"/>
                <a:cs typeface="Arial" pitchFamily="34" charset="0"/>
              </a:rPr>
              <a:t>conference</a:t>
            </a:r>
          </a:p>
          <a:p>
            <a:pPr>
              <a:spcBef>
                <a:spcPts val="1200"/>
              </a:spcBef>
            </a:pPr>
            <a:endParaRPr lang="en-GB" sz="2000" dirty="0">
              <a:latin typeface="Arial" pitchFamily="34" charset="0"/>
              <a:cs typeface="Arial" pitchFamily="34" charset="0"/>
            </a:endParaRPr>
          </a:p>
          <a:p>
            <a:pPr>
              <a:spcBef>
                <a:spcPts val="1200"/>
              </a:spcBef>
            </a:pPr>
            <a:r>
              <a:rPr lang="en-GB" sz="2000" u="sng" dirty="0">
                <a:latin typeface="Arial Black" pitchFamily="34" charset="0"/>
              </a:rPr>
              <a:t>Vice Chair</a:t>
            </a:r>
            <a:r>
              <a:rPr lang="en-GB" sz="2000" dirty="0">
                <a:latin typeface="Arial Black" pitchFamily="34" charset="0"/>
              </a:rPr>
              <a:t> – </a:t>
            </a:r>
            <a:r>
              <a:rPr lang="en-GB" sz="2000" dirty="0">
                <a:latin typeface="Arial" pitchFamily="34" charset="0"/>
                <a:cs typeface="Arial" pitchFamily="34" charset="0"/>
              </a:rPr>
              <a:t>deputises for the Chair if </a:t>
            </a:r>
            <a:r>
              <a:rPr lang="en-GB" sz="2000" dirty="0" smtClean="0">
                <a:latin typeface="Arial" pitchFamily="34" charset="0"/>
                <a:cs typeface="Arial" pitchFamily="34" charset="0"/>
              </a:rPr>
              <a:t>s/he </a:t>
            </a:r>
            <a:r>
              <a:rPr lang="en-GB" sz="2000" dirty="0">
                <a:latin typeface="Arial" pitchFamily="34" charset="0"/>
                <a:cs typeface="Arial" pitchFamily="34" charset="0"/>
              </a:rPr>
              <a:t>is </a:t>
            </a:r>
            <a:r>
              <a:rPr lang="en-GB" sz="2000" dirty="0" smtClean="0">
                <a:latin typeface="Arial" pitchFamily="34" charset="0"/>
                <a:cs typeface="Arial" pitchFamily="34" charset="0"/>
              </a:rPr>
              <a:t>absent</a:t>
            </a:r>
          </a:p>
          <a:p>
            <a:pPr>
              <a:spcBef>
                <a:spcPts val="1200"/>
              </a:spcBef>
            </a:pPr>
            <a:endParaRPr lang="en-GB" sz="2000" dirty="0" smtClean="0">
              <a:latin typeface="Arial" pitchFamily="34" charset="0"/>
              <a:cs typeface="Arial" pitchFamily="34" charset="0"/>
            </a:endParaRPr>
          </a:p>
          <a:p>
            <a:pPr>
              <a:spcBef>
                <a:spcPts val="1200"/>
              </a:spcBef>
            </a:pPr>
            <a:r>
              <a:rPr lang="en-GB" sz="2000" u="sng" dirty="0" smtClean="0">
                <a:latin typeface="Arial Black" pitchFamily="34" charset="0"/>
              </a:rPr>
              <a:t>Liaison </a:t>
            </a:r>
            <a:r>
              <a:rPr lang="en-GB" sz="2000" u="sng" dirty="0">
                <a:latin typeface="Arial Black" pitchFamily="34" charset="0"/>
              </a:rPr>
              <a:t>Committee members</a:t>
            </a:r>
            <a:r>
              <a:rPr lang="en-GB" sz="2000" dirty="0">
                <a:latin typeface="Arial Black" pitchFamily="34" charset="0"/>
              </a:rPr>
              <a:t> (3) – </a:t>
            </a:r>
            <a:br>
              <a:rPr lang="en-GB" sz="2000" dirty="0">
                <a:latin typeface="Arial Black" pitchFamily="34" charset="0"/>
              </a:rPr>
            </a:br>
            <a:r>
              <a:rPr lang="en-GB" sz="2000" dirty="0">
                <a:latin typeface="Arial" pitchFamily="34" charset="0"/>
                <a:cs typeface="Arial" pitchFamily="34" charset="0"/>
              </a:rPr>
              <a:t>to plan next year’s </a:t>
            </a:r>
            <a:r>
              <a:rPr lang="en-GB" sz="2000" dirty="0" smtClean="0">
                <a:latin typeface="Arial" pitchFamily="34" charset="0"/>
                <a:cs typeface="Arial" pitchFamily="34" charset="0"/>
              </a:rPr>
              <a:t>conference</a:t>
            </a:r>
          </a:p>
          <a:p>
            <a:pPr>
              <a:spcBef>
                <a:spcPts val="1200"/>
              </a:spcBef>
            </a:pPr>
            <a:endParaRPr lang="en-GB" sz="2000" dirty="0">
              <a:latin typeface="Arial" pitchFamily="34" charset="0"/>
              <a:cs typeface="Arial" pitchFamily="34" charset="0"/>
            </a:endParaRPr>
          </a:p>
          <a:p>
            <a:pPr>
              <a:spcBef>
                <a:spcPts val="1200"/>
              </a:spcBef>
            </a:pPr>
            <a:endParaRPr lang="en-GB" sz="2000" dirty="0" smtClean="0">
              <a:latin typeface="Arial" pitchFamily="34" charset="0"/>
              <a:cs typeface="Arial" pitchFamily="34" charset="0"/>
            </a:endParaRPr>
          </a:p>
          <a:p>
            <a:pPr>
              <a:spcBef>
                <a:spcPts val="1200"/>
              </a:spcBef>
            </a:pPr>
            <a:endParaRPr lang="en-GB" sz="2000" dirty="0">
              <a:latin typeface="Arial" pitchFamily="34" charset="0"/>
              <a:cs typeface="Arial" pitchFamily="34" charset="0"/>
            </a:endParaRPr>
          </a:p>
        </p:txBody>
      </p:sp>
      <p:grpSp>
        <p:nvGrpSpPr>
          <p:cNvPr id="6" name="Group 5"/>
          <p:cNvGrpSpPr/>
          <p:nvPr/>
        </p:nvGrpSpPr>
        <p:grpSpPr>
          <a:xfrm>
            <a:off x="464117" y="857907"/>
            <a:ext cx="9508483" cy="1082773"/>
            <a:chOff x="464117" y="857907"/>
            <a:chExt cx="9508483" cy="1082773"/>
          </a:xfrm>
        </p:grpSpPr>
        <p:grpSp>
          <p:nvGrpSpPr>
            <p:cNvPr id="8" name="Group 7"/>
            <p:cNvGrpSpPr/>
            <p:nvPr/>
          </p:nvGrpSpPr>
          <p:grpSpPr>
            <a:xfrm>
              <a:off x="464117" y="857907"/>
              <a:ext cx="9508483" cy="1082773"/>
              <a:chOff x="511551" y="4814638"/>
              <a:chExt cx="11093225" cy="380221"/>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1" name="TextBox 10"/>
              <p:cNvSpPr txBox="1"/>
              <p:nvPr/>
            </p:nvSpPr>
            <p:spPr>
              <a:xfrm>
                <a:off x="4384634" y="4838204"/>
                <a:ext cx="7220142" cy="356655"/>
              </a:xfrm>
              <a:prstGeom prst="rect">
                <a:avLst/>
              </a:prstGeom>
              <a:noFill/>
            </p:spPr>
            <p:txBody>
              <a:bodyPr wrap="square" rtlCol="0">
                <a:spAutoFit/>
              </a:bodyPr>
              <a:lstStyle/>
              <a:p>
                <a:r>
                  <a:rPr lang="en-GB" sz="6000" b="1" dirty="0" smtClean="0">
                    <a:solidFill>
                      <a:schemeClr val="bg1"/>
                    </a:solidFill>
                    <a:latin typeface="Arial Black" pitchFamily="34" charset="0"/>
                  </a:rPr>
                  <a:t>elections</a:t>
                </a:r>
                <a:endParaRPr lang="en-GB" sz="6000" b="1" dirty="0">
                  <a:solidFill>
                    <a:schemeClr val="bg1"/>
                  </a:solidFill>
                  <a:latin typeface="Arial Black" pitchFamily="34" charset="0"/>
                </a:endParaRPr>
              </a:p>
            </p:txBody>
          </p:sp>
        </p:grpSp>
        <p:pic>
          <p:nvPicPr>
            <p:cNvPr id="9" name="Picture 8" descr="rmtlogo.png"/>
            <p:cNvPicPr>
              <a:picLocks noChangeAspect="1"/>
            </p:cNvPicPr>
            <p:nvPr/>
          </p:nvPicPr>
          <p:blipFill>
            <a:blip r:embed="rId3"/>
            <a:srcRect/>
            <a:stretch>
              <a:fillRect/>
            </a:stretch>
          </p:blipFill>
          <p:spPr bwMode="auto">
            <a:xfrm>
              <a:off x="539552" y="964332"/>
              <a:ext cx="2032000" cy="952500"/>
            </a:xfrm>
            <a:prstGeom prst="rect">
              <a:avLst/>
            </a:prstGeom>
            <a:noFill/>
            <a:ln w="9525">
              <a:noFill/>
              <a:miter lim="800000"/>
              <a:headEnd/>
              <a:tailEnd/>
            </a:ln>
          </p:spPr>
        </p:pic>
      </p:grpSp>
    </p:spTree>
    <p:extLst>
      <p:ext uri="{BB962C8B-B14F-4D97-AF65-F5344CB8AC3E}">
        <p14:creationId xmlns:p14="http://schemas.microsoft.com/office/powerpoint/2010/main" val="298369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additive="base">
                                        <p:cTn id="1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5"/>
          <p:cNvSpPr txBox="1">
            <a:spLocks noChangeArrowheads="1"/>
          </p:cNvSpPr>
          <p:nvPr/>
        </p:nvSpPr>
        <p:spPr bwMode="auto">
          <a:xfrm>
            <a:off x="611560" y="2708920"/>
            <a:ext cx="8064896" cy="3785652"/>
          </a:xfrm>
          <a:prstGeom prst="rect">
            <a:avLst/>
          </a:prstGeom>
          <a:noFill/>
          <a:ln w="9525">
            <a:noFill/>
            <a:miter lim="800000"/>
            <a:headEnd/>
            <a:tailEnd/>
          </a:ln>
        </p:spPr>
        <p:txBody>
          <a:bodyPr wrap="square">
            <a:spAutoFit/>
          </a:bodyPr>
          <a:lstStyle/>
          <a:p>
            <a:r>
              <a:rPr lang="en-GB" sz="3600" b="1" dirty="0" smtClean="0">
                <a:latin typeface="Arial" pitchFamily="34" charset="0"/>
                <a:cs typeface="Arial" pitchFamily="34" charset="0"/>
              </a:rPr>
              <a:t>Thank you for </a:t>
            </a:r>
            <a:br>
              <a:rPr lang="en-GB" sz="3600" b="1" dirty="0" smtClean="0">
                <a:latin typeface="Arial" pitchFamily="34" charset="0"/>
                <a:cs typeface="Arial" pitchFamily="34" charset="0"/>
              </a:rPr>
            </a:br>
            <a:r>
              <a:rPr lang="en-GB" sz="3600" b="1" dirty="0" smtClean="0">
                <a:latin typeface="Arial" pitchFamily="34" charset="0"/>
                <a:cs typeface="Arial" pitchFamily="34" charset="0"/>
              </a:rPr>
              <a:t>attending </a:t>
            </a:r>
          </a:p>
          <a:p>
            <a:r>
              <a:rPr lang="en-GB" sz="3600" b="1" dirty="0" smtClean="0">
                <a:latin typeface="Arial" pitchFamily="34" charset="0"/>
                <a:cs typeface="Arial" pitchFamily="34" charset="0"/>
              </a:rPr>
              <a:t/>
            </a:r>
            <a:br>
              <a:rPr lang="en-GB" sz="3600" b="1" dirty="0" smtClean="0">
                <a:latin typeface="Arial" pitchFamily="34" charset="0"/>
                <a:cs typeface="Arial" pitchFamily="34" charset="0"/>
              </a:rPr>
            </a:br>
            <a:r>
              <a:rPr lang="en-GB" sz="4400" b="1" dirty="0" smtClean="0">
                <a:latin typeface="Arial Black" pitchFamily="34" charset="0"/>
              </a:rPr>
              <a:t>Lesbian</a:t>
            </a:r>
            <a:r>
              <a:rPr lang="en-GB" sz="4400" b="1" dirty="0" smtClean="0">
                <a:latin typeface="Arial Black" pitchFamily="34" charset="0"/>
              </a:rPr>
              <a:t>, </a:t>
            </a:r>
            <a:r>
              <a:rPr lang="en-GB" sz="4400" b="1" dirty="0" smtClean="0">
                <a:latin typeface="Arial Black" pitchFamily="34" charset="0"/>
              </a:rPr>
              <a:t>Gay</a:t>
            </a:r>
            <a:r>
              <a:rPr lang="en-GB" sz="4400" b="1" dirty="0" smtClean="0">
                <a:latin typeface="Arial Black" pitchFamily="34" charset="0"/>
              </a:rPr>
              <a:t>, Bisexual &amp; Transgender Members’ Conference 2013</a:t>
            </a:r>
            <a:endParaRPr lang="en-GB" sz="4400" b="1" dirty="0">
              <a:latin typeface="Arial Black" pitchFamily="34" charset="0"/>
            </a:endParaRPr>
          </a:p>
        </p:txBody>
      </p:sp>
      <p:pic>
        <p:nvPicPr>
          <p:cNvPr id="5124" name="Picture 7" descr="rmtlogo.png"/>
          <p:cNvPicPr>
            <a:picLocks noChangeAspect="1"/>
          </p:cNvPicPr>
          <p:nvPr/>
        </p:nvPicPr>
        <p:blipFill>
          <a:blip r:embed="rId3"/>
          <a:srcRect/>
          <a:stretch>
            <a:fillRect/>
          </a:stretch>
        </p:blipFill>
        <p:spPr bwMode="auto">
          <a:xfrm>
            <a:off x="179513" y="822295"/>
            <a:ext cx="3888432" cy="1823441"/>
          </a:xfrm>
          <a:prstGeom prst="rect">
            <a:avLst/>
          </a:prstGeom>
          <a:noFill/>
          <a:ln w="9525">
            <a:noFill/>
            <a:miter lim="800000"/>
            <a:headEnd/>
            <a:tailEnd/>
          </a:ln>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7984" y="980728"/>
            <a:ext cx="3967600" cy="2975700"/>
          </a:xfrm>
          <a:prstGeom prst="rect">
            <a:avLst/>
          </a:prstGeom>
        </p:spPr>
      </p:pic>
    </p:spTree>
    <p:extLst>
      <p:ext uri="{BB962C8B-B14F-4D97-AF65-F5344CB8AC3E}">
        <p14:creationId xmlns:p14="http://schemas.microsoft.com/office/powerpoint/2010/main" val="1485227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424"/>
            <a:ext cx="8229600" cy="6858000"/>
          </a:xfrm>
        </p:spPr>
        <p:txBody>
          <a:bodyPr/>
          <a:lstStyle/>
          <a:p>
            <a:pPr lvl="0" algn="ctr"/>
            <a:r>
              <a:rPr lang="en-GB" sz="6600" dirty="0" smtClean="0">
                <a:latin typeface="Arial Black" pitchFamily="34" charset="0"/>
              </a:rPr>
              <a:t>Minutes of the</a:t>
            </a:r>
            <a:br>
              <a:rPr lang="en-GB" sz="6600" dirty="0" smtClean="0">
                <a:latin typeface="Arial Black" pitchFamily="34" charset="0"/>
              </a:rPr>
            </a:br>
            <a:r>
              <a:rPr lang="en-GB" sz="6600" dirty="0" smtClean="0">
                <a:latin typeface="Arial Black" pitchFamily="34" charset="0"/>
              </a:rPr>
              <a:t/>
            </a:r>
            <a:br>
              <a:rPr lang="en-GB" sz="6600" dirty="0" smtClean="0">
                <a:latin typeface="Arial Black" pitchFamily="34" charset="0"/>
              </a:rPr>
            </a:br>
            <a:r>
              <a:rPr lang="en-GB" sz="6600" dirty="0" smtClean="0">
                <a:latin typeface="Arial Black" pitchFamily="34" charset="0"/>
              </a:rPr>
              <a:t/>
            </a:r>
            <a:br>
              <a:rPr lang="en-GB" sz="6600" dirty="0" smtClean="0">
                <a:latin typeface="Arial Black" pitchFamily="34" charset="0"/>
              </a:rPr>
            </a:br>
            <a:r>
              <a:rPr lang="en-GB" sz="6600" dirty="0" smtClean="0">
                <a:latin typeface="Arial Black" pitchFamily="34" charset="0"/>
              </a:rPr>
              <a:t/>
            </a:r>
            <a:br>
              <a:rPr lang="en-GB" sz="6600" dirty="0" smtClean="0">
                <a:latin typeface="Arial Black" pitchFamily="34" charset="0"/>
              </a:rPr>
            </a:br>
            <a:r>
              <a:rPr lang="en-GB" sz="6600" dirty="0" smtClean="0">
                <a:latin typeface="Arial Black" pitchFamily="34" charset="0"/>
              </a:rPr>
              <a:t/>
            </a:r>
            <a:br>
              <a:rPr lang="en-GB" sz="6600" dirty="0" smtClean="0">
                <a:latin typeface="Arial Black" pitchFamily="34" charset="0"/>
              </a:rPr>
            </a:br>
            <a:r>
              <a:rPr lang="en-GB" sz="6600" dirty="0" smtClean="0">
                <a:ln>
                  <a:solidFill>
                    <a:schemeClr val="accent1"/>
                  </a:solidFill>
                </a:ln>
                <a:solidFill>
                  <a:schemeClr val="bg1"/>
                </a:solidFill>
                <a:latin typeface="Arial Black" pitchFamily="34" charset="0"/>
              </a:rPr>
              <a:t>2012 Conference</a:t>
            </a:r>
            <a:endParaRPr lang="en-GB" sz="6600" dirty="0">
              <a:ln>
                <a:solidFill>
                  <a:schemeClr val="accent1"/>
                </a:solidFill>
              </a:ln>
              <a:solidFill>
                <a:schemeClr val="bg1"/>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3648" y="1700808"/>
            <a:ext cx="6048672" cy="345908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91824" y="4149080"/>
            <a:ext cx="8351792" cy="2304254"/>
            <a:chOff x="511551" y="4814638"/>
            <a:chExt cx="9743757" cy="80915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809150"/>
            </a:xfrm>
            <a:prstGeom prst="rect">
              <a:avLst/>
            </a:prstGeom>
          </p:spPr>
        </p:pic>
        <p:sp>
          <p:nvSpPr>
            <p:cNvPr id="9" name="TextBox 8"/>
            <p:cNvSpPr txBox="1"/>
            <p:nvPr/>
          </p:nvSpPr>
          <p:spPr>
            <a:xfrm>
              <a:off x="3288188" y="4838204"/>
              <a:ext cx="6552642" cy="680886"/>
            </a:xfrm>
            <a:prstGeom prst="rect">
              <a:avLst/>
            </a:prstGeom>
            <a:noFill/>
          </p:spPr>
          <p:txBody>
            <a:bodyPr wrap="square" rtlCol="0">
              <a:spAutoFit/>
            </a:bodyPr>
            <a:lstStyle/>
            <a:p>
              <a:pPr algn="r"/>
              <a:r>
                <a:rPr lang="en-GB" sz="6000" b="1" dirty="0" smtClean="0">
                  <a:solidFill>
                    <a:schemeClr val="bg1"/>
                  </a:solidFill>
                  <a:latin typeface="Arial Black" pitchFamily="34" charset="0"/>
                </a:rPr>
                <a:t>council of executives</a:t>
              </a:r>
              <a:endParaRPr lang="en-GB" sz="6000" b="1" dirty="0">
                <a:solidFill>
                  <a:schemeClr val="bg1"/>
                </a:solidFill>
                <a:latin typeface="Arial Black" pitchFamily="34" charset="0"/>
              </a:endParaRPr>
            </a:p>
          </p:txBody>
        </p:sp>
      </p:grpSp>
      <p:pic>
        <p:nvPicPr>
          <p:cNvPr id="7" name="Picture 6" descr="rmtlogo.png"/>
          <p:cNvPicPr>
            <a:picLocks noChangeAspect="1"/>
          </p:cNvPicPr>
          <p:nvPr/>
        </p:nvPicPr>
        <p:blipFill>
          <a:blip r:embed="rId4"/>
          <a:srcRect/>
          <a:stretch>
            <a:fillRect/>
          </a:stretch>
        </p:blipFill>
        <p:spPr bwMode="auto">
          <a:xfrm>
            <a:off x="722462" y="4527049"/>
            <a:ext cx="2845301" cy="1333735"/>
          </a:xfrm>
          <a:prstGeom prst="rect">
            <a:avLst/>
          </a:prstGeom>
          <a:noFill/>
          <a:ln w="9525">
            <a:noFill/>
            <a:miter lim="800000"/>
            <a:headEnd/>
            <a:tailEnd/>
          </a:ln>
        </p:spPr>
      </p:pic>
      <p:sp>
        <p:nvSpPr>
          <p:cNvPr id="22535" name="TextBox 4"/>
          <p:cNvSpPr txBox="1">
            <a:spLocks noChangeArrowheads="1"/>
          </p:cNvSpPr>
          <p:nvPr/>
        </p:nvSpPr>
        <p:spPr bwMode="auto">
          <a:xfrm>
            <a:off x="755576" y="764704"/>
            <a:ext cx="7632774" cy="3877985"/>
          </a:xfrm>
          <a:prstGeom prst="rect">
            <a:avLst/>
          </a:prstGeom>
          <a:noFill/>
          <a:ln w="9525">
            <a:noFill/>
            <a:miter lim="800000"/>
            <a:headEnd/>
            <a:tailEnd/>
          </a:ln>
        </p:spPr>
        <p:txBody>
          <a:bodyPr wrap="square">
            <a:spAutoFit/>
          </a:bodyPr>
          <a:lstStyle/>
          <a:p>
            <a:pPr algn="ctr">
              <a:spcBef>
                <a:spcPts val="600"/>
              </a:spcBef>
            </a:pPr>
            <a:r>
              <a:rPr lang="en-GB" sz="4000" dirty="0" smtClean="0">
                <a:latin typeface="Arial Black" pitchFamily="34" charset="0"/>
              </a:rPr>
              <a:t>Progress report on </a:t>
            </a:r>
            <a:r>
              <a:rPr lang="en-GB" sz="4000" dirty="0" smtClean="0">
                <a:latin typeface="Arial Black" pitchFamily="34" charset="0"/>
              </a:rPr>
              <a:t>resolutions </a:t>
            </a:r>
            <a:r>
              <a:rPr lang="en-GB" sz="4000" dirty="0" smtClean="0">
                <a:latin typeface="Arial Black" pitchFamily="34" charset="0"/>
              </a:rPr>
              <a:t>carried at the 2012 </a:t>
            </a:r>
            <a:r>
              <a:rPr lang="en-GB" sz="4000" dirty="0" smtClean="0">
                <a:latin typeface="Arial Black" pitchFamily="34" charset="0"/>
              </a:rPr>
              <a:t>LGBT </a:t>
            </a:r>
            <a:r>
              <a:rPr lang="en-GB" sz="4000" dirty="0" smtClean="0">
                <a:latin typeface="Arial Black" pitchFamily="34" charset="0"/>
              </a:rPr>
              <a:t>Conference</a:t>
            </a:r>
          </a:p>
          <a:p>
            <a:pPr algn="ctr">
              <a:spcBef>
                <a:spcPts val="600"/>
              </a:spcBef>
            </a:pPr>
            <a:r>
              <a:rPr lang="en-GB" sz="8000" dirty="0" smtClean="0">
                <a:latin typeface="Arial Black" pitchFamily="34" charset="0"/>
              </a:rPr>
              <a:t>Janine Booth</a:t>
            </a:r>
          </a:p>
          <a:p>
            <a:pPr>
              <a:spcBef>
                <a:spcPts val="600"/>
              </a:spcBef>
            </a:pPr>
            <a:r>
              <a:rPr lang="en-GB" dirty="0">
                <a:latin typeface="Arial Black" pitchFamily="34" charset="0"/>
              </a:rPr>
              <a:t/>
            </a:r>
            <a:br>
              <a:rPr lang="en-GB" dirty="0">
                <a:latin typeface="Arial Black" pitchFamily="34" charset="0"/>
              </a:rPr>
            </a:br>
            <a:endParaRPr lang="en-GB" dirty="0">
              <a:latin typeface="Arial Black"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203848" y="4838204"/>
                <a:ext cx="7220142" cy="291809"/>
              </a:xfrm>
              <a:prstGeom prst="rect">
                <a:avLst/>
              </a:prstGeom>
              <a:noFill/>
            </p:spPr>
            <p:txBody>
              <a:bodyPr wrap="square" rtlCol="0">
                <a:spAutoFit/>
              </a:bodyPr>
              <a:lstStyle/>
              <a:p>
                <a:r>
                  <a:rPr lang="en-GB" sz="4800" b="1" dirty="0" smtClean="0">
                    <a:solidFill>
                      <a:schemeClr val="bg1"/>
                    </a:solidFill>
                    <a:latin typeface="Arial Black" pitchFamily="34" charset="0"/>
                  </a:rPr>
                  <a:t>executive report</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76056" y="3369259"/>
            <a:ext cx="3588419" cy="2918581"/>
          </a:xfrm>
          <a:prstGeom prst="rect">
            <a:avLst/>
          </a:prstGeom>
        </p:spPr>
      </p:pic>
      <p:sp>
        <p:nvSpPr>
          <p:cNvPr id="11" name="TextBox 10"/>
          <p:cNvSpPr txBox="1"/>
          <p:nvPr/>
        </p:nvSpPr>
        <p:spPr>
          <a:xfrm>
            <a:off x="539552" y="3406348"/>
            <a:ext cx="4248472" cy="3539430"/>
          </a:xfrm>
          <a:prstGeom prst="rect">
            <a:avLst/>
          </a:prstGeom>
          <a:noFill/>
        </p:spPr>
        <p:txBody>
          <a:bodyPr wrap="square" rtlCol="0">
            <a:spAutoFit/>
          </a:bodyPr>
          <a:lstStyle/>
          <a:p>
            <a:r>
              <a:rPr lang="en-GB" dirty="0" smtClean="0"/>
              <a:t>Since the introduction of the question earlier this year …</a:t>
            </a:r>
          </a:p>
          <a:p>
            <a:pPr marL="285750" indent="-285750">
              <a:spcBef>
                <a:spcPts val="600"/>
              </a:spcBef>
              <a:buFont typeface="Arial" pitchFamily="34" charset="0"/>
              <a:buChar char="•"/>
            </a:pPr>
            <a:r>
              <a:rPr lang="en-GB" dirty="0" smtClean="0"/>
              <a:t>73 new members have answered the question</a:t>
            </a:r>
          </a:p>
          <a:p>
            <a:pPr marL="285750" indent="-285750">
              <a:spcBef>
                <a:spcPts val="600"/>
              </a:spcBef>
              <a:buFont typeface="Arial" pitchFamily="34" charset="0"/>
              <a:buChar char="•"/>
            </a:pPr>
            <a:r>
              <a:rPr lang="en-GB" dirty="0" smtClean="0"/>
              <a:t>3 new members have asked for more information on LGBT activities</a:t>
            </a:r>
          </a:p>
          <a:p>
            <a:pPr marL="285750" indent="-285750">
              <a:spcBef>
                <a:spcPts val="600"/>
              </a:spcBef>
              <a:buFont typeface="Arial" pitchFamily="34" charset="0"/>
              <a:buChar char="•"/>
            </a:pPr>
            <a:r>
              <a:rPr lang="en-GB" dirty="0" smtClean="0"/>
              <a:t>Figures not yet available for existing members</a:t>
            </a:r>
          </a:p>
          <a:p>
            <a:pPr marL="285750" indent="-285750">
              <a:spcBef>
                <a:spcPts val="600"/>
              </a:spcBef>
              <a:buFont typeface="Arial" pitchFamily="34" charset="0"/>
              <a:buChar char="•"/>
            </a:pPr>
            <a:r>
              <a:rPr lang="en-GB" dirty="0" smtClean="0"/>
              <a:t>Article to be included in next-but-one RMT News</a:t>
            </a:r>
          </a:p>
          <a:p>
            <a:endParaRPr lang="en-GB" sz="2400" dirty="0"/>
          </a:p>
        </p:txBody>
      </p:sp>
      <p:sp>
        <p:nvSpPr>
          <p:cNvPr id="13" name="TextBox 12"/>
          <p:cNvSpPr txBox="1"/>
          <p:nvPr/>
        </p:nvSpPr>
        <p:spPr>
          <a:xfrm>
            <a:off x="464117" y="2060848"/>
            <a:ext cx="8351792" cy="1754326"/>
          </a:xfrm>
          <a:prstGeom prst="rect">
            <a:avLst/>
          </a:prstGeom>
          <a:noFill/>
        </p:spPr>
        <p:txBody>
          <a:bodyPr wrap="square" rtlCol="0">
            <a:spAutoFit/>
          </a:bodyPr>
          <a:lstStyle/>
          <a:p>
            <a:r>
              <a:rPr lang="en-GB" sz="3600" u="sng" dirty="0">
                <a:latin typeface="Arial Black" pitchFamily="34" charset="0"/>
              </a:rPr>
              <a:t>Sexual </a:t>
            </a:r>
            <a:r>
              <a:rPr lang="en-GB" sz="3600" u="sng" dirty="0" smtClean="0">
                <a:latin typeface="Arial Black" pitchFamily="34" charset="0"/>
              </a:rPr>
              <a:t>orientation monitoring </a:t>
            </a:r>
            <a:r>
              <a:rPr lang="en-GB" sz="3600" u="sng" dirty="0">
                <a:latin typeface="Arial Black" pitchFamily="34" charset="0"/>
              </a:rPr>
              <a:t>on RMT membership form</a:t>
            </a:r>
          </a:p>
          <a:p>
            <a:endParaRPr lang="en-GB" sz="3600" u="sng" dirty="0">
              <a:latin typeface="Arial Black" pitchFamily="34" charset="0"/>
            </a:endParaRPr>
          </a:p>
        </p:txBody>
      </p:sp>
    </p:spTree>
    <p:extLst>
      <p:ext uri="{BB962C8B-B14F-4D97-AF65-F5344CB8AC3E}">
        <p14:creationId xmlns:p14="http://schemas.microsoft.com/office/powerpoint/2010/main" val="1485227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 calcmode="lin" valueType="num">
                                      <p:cBhvr additive="base">
                                        <p:cTn id="7"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anim calcmode="lin" valueType="num">
                                      <p:cBhvr additive="base">
                                        <p:cTn id="13"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anim calcmode="lin" valueType="num">
                                      <p:cBhvr additive="base">
                                        <p:cTn id="19"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xEl>
                                              <p:pRg st="4" end="4"/>
                                            </p:txEl>
                                          </p:spTgt>
                                        </p:tgtEl>
                                        <p:attrNameLst>
                                          <p:attrName>style.visibility</p:attrName>
                                        </p:attrNameLst>
                                      </p:cBhvr>
                                      <p:to>
                                        <p:strVal val="visible"/>
                                      </p:to>
                                    </p:set>
                                    <p:anim calcmode="lin" valueType="num">
                                      <p:cBhvr additive="base">
                                        <p:cTn id="25"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203848" y="4838204"/>
                <a:ext cx="7220142" cy="291809"/>
              </a:xfrm>
              <a:prstGeom prst="rect">
                <a:avLst/>
              </a:prstGeom>
              <a:noFill/>
            </p:spPr>
            <p:txBody>
              <a:bodyPr wrap="square" rtlCol="0">
                <a:spAutoFit/>
              </a:bodyPr>
              <a:lstStyle/>
              <a:p>
                <a:r>
                  <a:rPr lang="en-GB" sz="4800" b="1" dirty="0" smtClean="0">
                    <a:solidFill>
                      <a:schemeClr val="bg1"/>
                    </a:solidFill>
                    <a:latin typeface="Arial Black" pitchFamily="34" charset="0"/>
                  </a:rPr>
                  <a:t>executive report</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graphicFrame>
        <p:nvGraphicFramePr>
          <p:cNvPr id="12" name="Chart 11"/>
          <p:cNvGraphicFramePr>
            <a:graphicFrameLocks/>
          </p:cNvGraphicFramePr>
          <p:nvPr>
            <p:extLst>
              <p:ext uri="{D42A27DB-BD31-4B8C-83A1-F6EECF244321}">
                <p14:modId xmlns:p14="http://schemas.microsoft.com/office/powerpoint/2010/main" val="3989220490"/>
              </p:ext>
            </p:extLst>
          </p:nvPr>
        </p:nvGraphicFramePr>
        <p:xfrm>
          <a:off x="683568" y="2852936"/>
          <a:ext cx="7391990" cy="3528392"/>
        </p:xfrm>
        <a:graphic>
          <a:graphicData uri="http://schemas.openxmlformats.org/drawingml/2006/chart">
            <c:chart xmlns:c="http://schemas.openxmlformats.org/drawingml/2006/chart" xmlns:r="http://schemas.openxmlformats.org/officeDocument/2006/relationships" r:id="rId5"/>
          </a:graphicData>
        </a:graphic>
      </p:graphicFrame>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39878" y="2276872"/>
            <a:ext cx="3588419" cy="2918581"/>
          </a:xfrm>
          <a:prstGeom prst="rect">
            <a:avLst/>
          </a:prstGeom>
        </p:spPr>
      </p:pic>
      <p:sp>
        <p:nvSpPr>
          <p:cNvPr id="11" name="TextBox 10"/>
          <p:cNvSpPr txBox="1"/>
          <p:nvPr/>
        </p:nvSpPr>
        <p:spPr>
          <a:xfrm>
            <a:off x="539552" y="2132856"/>
            <a:ext cx="3888432" cy="523220"/>
          </a:xfrm>
          <a:prstGeom prst="rect">
            <a:avLst/>
          </a:prstGeom>
          <a:noFill/>
        </p:spPr>
        <p:txBody>
          <a:bodyPr wrap="square" rtlCol="0">
            <a:spAutoFit/>
          </a:bodyPr>
          <a:lstStyle/>
          <a:p>
            <a:r>
              <a:rPr lang="en-GB" sz="2800" dirty="0" smtClean="0"/>
              <a:t>Sexual orientation</a:t>
            </a:r>
            <a:endParaRPr lang="en-GB" sz="2800" dirty="0"/>
          </a:p>
        </p:txBody>
      </p:sp>
    </p:spTree>
    <p:extLst>
      <p:ext uri="{BB962C8B-B14F-4D97-AF65-F5344CB8AC3E}">
        <p14:creationId xmlns:p14="http://schemas.microsoft.com/office/powerpoint/2010/main" val="3323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graphicEl>
                                              <a:chart seriesIdx="0" categoryIdx="0" bldStep="ptInSeries"/>
                                            </p:graphicEl>
                                          </p:spTgt>
                                        </p:tgtEl>
                                        <p:attrNameLst>
                                          <p:attrName>style.visibility</p:attrName>
                                        </p:attrNameLst>
                                      </p:cBhvr>
                                      <p:to>
                                        <p:strVal val="visible"/>
                                      </p:to>
                                    </p:set>
                                    <p:animEffect transition="in" filter="wipe(left)">
                                      <p:cBhvr>
                                        <p:cTn id="7" dur="500"/>
                                        <p:tgtEl>
                                          <p:spTgt spid="12">
                                            <p:graphicEl>
                                              <a:chart seriesIdx="0" categoryIdx="0" bldStep="ptIn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graphicEl>
                                              <a:chart seriesIdx="0" categoryIdx="1" bldStep="ptInSeries"/>
                                            </p:graphicEl>
                                          </p:spTgt>
                                        </p:tgtEl>
                                        <p:attrNameLst>
                                          <p:attrName>style.visibility</p:attrName>
                                        </p:attrNameLst>
                                      </p:cBhvr>
                                      <p:to>
                                        <p:strVal val="visible"/>
                                      </p:to>
                                    </p:set>
                                    <p:animEffect transition="in" filter="wipe(left)">
                                      <p:cBhvr>
                                        <p:cTn id="12" dur="500"/>
                                        <p:tgtEl>
                                          <p:spTgt spid="12">
                                            <p:graphicEl>
                                              <a:chart seriesIdx="0" categoryIdx="1" bldStep="ptIn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graphicEl>
                                              <a:chart seriesIdx="0" categoryIdx="2" bldStep="ptInSeries"/>
                                            </p:graphicEl>
                                          </p:spTgt>
                                        </p:tgtEl>
                                        <p:attrNameLst>
                                          <p:attrName>style.visibility</p:attrName>
                                        </p:attrNameLst>
                                      </p:cBhvr>
                                      <p:to>
                                        <p:strVal val="visible"/>
                                      </p:to>
                                    </p:set>
                                    <p:animEffect transition="in" filter="wipe(left)">
                                      <p:cBhvr>
                                        <p:cTn id="17" dur="500"/>
                                        <p:tgtEl>
                                          <p:spTgt spid="12">
                                            <p:graphicEl>
                                              <a:chart seriesIdx="0" categoryIdx="2" bldStep="ptIn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graphicEl>
                                              <a:chart seriesIdx="0" categoryIdx="3" bldStep="ptInSeries"/>
                                            </p:graphicEl>
                                          </p:spTgt>
                                        </p:tgtEl>
                                        <p:attrNameLst>
                                          <p:attrName>style.visibility</p:attrName>
                                        </p:attrNameLst>
                                      </p:cBhvr>
                                      <p:to>
                                        <p:strVal val="visible"/>
                                      </p:to>
                                    </p:set>
                                    <p:animEffect transition="in" filter="wipe(left)">
                                      <p:cBhvr>
                                        <p:cTn id="22" dur="500"/>
                                        <p:tgtEl>
                                          <p:spTgt spid="12">
                                            <p:graphicEl>
                                              <a:chart seriesIdx="0" categoryIdx="3"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Chart bld="seriesEl" animBg="0"/>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203848" y="4838204"/>
                <a:ext cx="7220142" cy="291809"/>
              </a:xfrm>
              <a:prstGeom prst="rect">
                <a:avLst/>
              </a:prstGeom>
              <a:noFill/>
            </p:spPr>
            <p:txBody>
              <a:bodyPr wrap="square" rtlCol="0">
                <a:spAutoFit/>
              </a:bodyPr>
              <a:lstStyle/>
              <a:p>
                <a:r>
                  <a:rPr lang="en-GB" sz="4800" b="1" dirty="0" smtClean="0">
                    <a:solidFill>
                      <a:schemeClr val="bg1"/>
                    </a:solidFill>
                    <a:latin typeface="Arial Black" pitchFamily="34" charset="0"/>
                  </a:rPr>
                  <a:t>executive report</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36022" y="3805843"/>
            <a:ext cx="2812442" cy="2287453"/>
          </a:xfrm>
          <a:prstGeom prst="rect">
            <a:avLst/>
          </a:prstGeom>
        </p:spPr>
      </p:pic>
      <p:graphicFrame>
        <p:nvGraphicFramePr>
          <p:cNvPr id="12" name="Chart 11"/>
          <p:cNvGraphicFramePr>
            <a:graphicFrameLocks/>
          </p:cNvGraphicFramePr>
          <p:nvPr>
            <p:extLst>
              <p:ext uri="{D42A27DB-BD31-4B8C-83A1-F6EECF244321}">
                <p14:modId xmlns:p14="http://schemas.microsoft.com/office/powerpoint/2010/main" val="2726695359"/>
              </p:ext>
            </p:extLst>
          </p:nvPr>
        </p:nvGraphicFramePr>
        <p:xfrm>
          <a:off x="379555" y="2276872"/>
          <a:ext cx="7391990" cy="4104456"/>
        </p:xfrm>
        <a:graphic>
          <a:graphicData uri="http://schemas.openxmlformats.org/drawingml/2006/chart">
            <c:chart xmlns:c="http://schemas.openxmlformats.org/drawingml/2006/chart" xmlns:r="http://schemas.openxmlformats.org/officeDocument/2006/relationships" r:id="rId6"/>
          </a:graphicData>
        </a:graphic>
      </p:graphicFrame>
      <p:sp>
        <p:nvSpPr>
          <p:cNvPr id="2" name="TextBox 1"/>
          <p:cNvSpPr txBox="1"/>
          <p:nvPr/>
        </p:nvSpPr>
        <p:spPr>
          <a:xfrm>
            <a:off x="464117" y="2132856"/>
            <a:ext cx="8284347" cy="584775"/>
          </a:xfrm>
          <a:prstGeom prst="rect">
            <a:avLst/>
          </a:prstGeom>
          <a:noFill/>
        </p:spPr>
        <p:txBody>
          <a:bodyPr wrap="square" rtlCol="0">
            <a:spAutoFit/>
          </a:bodyPr>
          <a:lstStyle/>
          <a:p>
            <a:r>
              <a:rPr lang="en-GB" sz="3200" dirty="0" smtClean="0"/>
              <a:t>Do you identify as transgender?</a:t>
            </a:r>
            <a:endParaRPr lang="en-GB" sz="3200" dirty="0"/>
          </a:p>
        </p:txBody>
      </p:sp>
    </p:spTree>
    <p:extLst>
      <p:ext uri="{BB962C8B-B14F-4D97-AF65-F5344CB8AC3E}">
        <p14:creationId xmlns:p14="http://schemas.microsoft.com/office/powerpoint/2010/main" val="4206094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graphicEl>
                                              <a:chart seriesIdx="0" categoryIdx="0" bldStep="ptInSeries"/>
                                            </p:graphicEl>
                                          </p:spTgt>
                                        </p:tgtEl>
                                        <p:attrNameLst>
                                          <p:attrName>style.visibility</p:attrName>
                                        </p:attrNameLst>
                                      </p:cBhvr>
                                      <p:to>
                                        <p:strVal val="visible"/>
                                      </p:to>
                                    </p:set>
                                    <p:animEffect transition="in" filter="wipe(left)">
                                      <p:cBhvr>
                                        <p:cTn id="7" dur="500"/>
                                        <p:tgtEl>
                                          <p:spTgt spid="12">
                                            <p:graphicEl>
                                              <a:chart seriesIdx="0" categoryIdx="0" bldStep="ptIn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graphicEl>
                                              <a:chart seriesIdx="0" categoryIdx="1" bldStep="ptInSeries"/>
                                            </p:graphicEl>
                                          </p:spTgt>
                                        </p:tgtEl>
                                        <p:attrNameLst>
                                          <p:attrName>style.visibility</p:attrName>
                                        </p:attrNameLst>
                                      </p:cBhvr>
                                      <p:to>
                                        <p:strVal val="visible"/>
                                      </p:to>
                                    </p:set>
                                    <p:animEffect transition="in" filter="wipe(left)">
                                      <p:cBhvr>
                                        <p:cTn id="12" dur="500"/>
                                        <p:tgtEl>
                                          <p:spTgt spid="12">
                                            <p:graphicEl>
                                              <a:chart seriesIdx="0" categoryIdx="1"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Chart bld="seriesEl" animBg="0"/>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64117" y="857907"/>
            <a:ext cx="8496377" cy="1058926"/>
            <a:chOff x="464117" y="857907"/>
            <a:chExt cx="8496377" cy="1058926"/>
          </a:xfrm>
        </p:grpSpPr>
        <p:grpSp>
          <p:nvGrpSpPr>
            <p:cNvPr id="7" name="Group 6"/>
            <p:cNvGrpSpPr/>
            <p:nvPr/>
          </p:nvGrpSpPr>
          <p:grpSpPr>
            <a:xfrm>
              <a:off x="464117" y="857907"/>
              <a:ext cx="8496377" cy="1058926"/>
              <a:chOff x="511551" y="4814638"/>
              <a:chExt cx="9912439" cy="371847"/>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51" y="4814638"/>
                <a:ext cx="9743757" cy="371847"/>
              </a:xfrm>
              <a:prstGeom prst="rect">
                <a:avLst/>
              </a:prstGeom>
            </p:spPr>
          </p:pic>
          <p:sp>
            <p:nvSpPr>
              <p:cNvPr id="10" name="TextBox 9"/>
              <p:cNvSpPr txBox="1"/>
              <p:nvPr/>
            </p:nvSpPr>
            <p:spPr>
              <a:xfrm>
                <a:off x="3203848" y="4838204"/>
                <a:ext cx="7220142" cy="291809"/>
              </a:xfrm>
              <a:prstGeom prst="rect">
                <a:avLst/>
              </a:prstGeom>
              <a:noFill/>
            </p:spPr>
            <p:txBody>
              <a:bodyPr wrap="square" rtlCol="0">
                <a:spAutoFit/>
              </a:bodyPr>
              <a:lstStyle/>
              <a:p>
                <a:r>
                  <a:rPr lang="en-GB" sz="4800" b="1" dirty="0" smtClean="0">
                    <a:solidFill>
                      <a:schemeClr val="bg1"/>
                    </a:solidFill>
                    <a:latin typeface="Arial Black" pitchFamily="34" charset="0"/>
                  </a:rPr>
                  <a:t>executive report</a:t>
                </a:r>
                <a:endParaRPr lang="en-GB" sz="4800" b="1" dirty="0">
                  <a:solidFill>
                    <a:schemeClr val="bg1"/>
                  </a:solidFill>
                  <a:latin typeface="Arial Black" pitchFamily="34" charset="0"/>
                </a:endParaRPr>
              </a:p>
            </p:txBody>
          </p:sp>
        </p:grpSp>
        <p:pic>
          <p:nvPicPr>
            <p:cNvPr id="8" name="Picture 7" descr="rmtlogo.png"/>
            <p:cNvPicPr>
              <a:picLocks noChangeAspect="1"/>
            </p:cNvPicPr>
            <p:nvPr/>
          </p:nvPicPr>
          <p:blipFill>
            <a:blip r:embed="rId4"/>
            <a:srcRect/>
            <a:stretch>
              <a:fillRect/>
            </a:stretch>
          </p:blipFill>
          <p:spPr bwMode="auto">
            <a:xfrm>
              <a:off x="539552" y="964332"/>
              <a:ext cx="2032000" cy="952500"/>
            </a:xfrm>
            <a:prstGeom prst="rect">
              <a:avLst/>
            </a:prstGeom>
            <a:noFill/>
            <a:ln w="9525">
              <a:noFill/>
              <a:miter lim="800000"/>
              <a:headEnd/>
              <a:tailEnd/>
            </a:ln>
          </p:spPr>
        </p:pic>
      </p:grpSp>
      <p:sp>
        <p:nvSpPr>
          <p:cNvPr id="3" name="TextBox 2"/>
          <p:cNvSpPr txBox="1"/>
          <p:nvPr/>
        </p:nvSpPr>
        <p:spPr>
          <a:xfrm>
            <a:off x="464117" y="2276872"/>
            <a:ext cx="8212339" cy="3046988"/>
          </a:xfrm>
          <a:prstGeom prst="rect">
            <a:avLst/>
          </a:prstGeom>
          <a:noFill/>
        </p:spPr>
        <p:txBody>
          <a:bodyPr wrap="square" rtlCol="0">
            <a:spAutoFit/>
          </a:bodyPr>
          <a:lstStyle/>
          <a:p>
            <a:r>
              <a:rPr lang="en-GB" sz="2400" u="sng" dirty="0" smtClean="0">
                <a:latin typeface="Arial Black" pitchFamily="34" charset="0"/>
              </a:rPr>
              <a:t>RMT LGBT conference</a:t>
            </a:r>
            <a:r>
              <a:rPr lang="en-GB" sz="2400" dirty="0" smtClean="0">
                <a:latin typeface="Arial Black" pitchFamily="34" charset="0"/>
              </a:rPr>
              <a:t> </a:t>
            </a:r>
            <a:r>
              <a:rPr lang="en-GB" sz="2400" dirty="0" smtClean="0"/>
              <a:t>is now</a:t>
            </a:r>
          </a:p>
          <a:p>
            <a:endParaRPr lang="en-GB" sz="2400" dirty="0"/>
          </a:p>
          <a:p>
            <a:endParaRPr lang="en-GB" sz="2400" dirty="0"/>
          </a:p>
          <a:p>
            <a:endParaRPr lang="en-GB" sz="2400" dirty="0" smtClean="0"/>
          </a:p>
          <a:p>
            <a:r>
              <a:rPr lang="en-GB" sz="2400" u="sng" dirty="0" smtClean="0">
                <a:latin typeface="Arial Black" pitchFamily="34" charset="0"/>
              </a:rPr>
              <a:t>TUC LGBT conference</a:t>
            </a:r>
          </a:p>
          <a:p>
            <a:r>
              <a:rPr lang="en-GB" sz="2400" dirty="0" smtClean="0"/>
              <a:t>We now aim to </a:t>
            </a:r>
            <a:br>
              <a:rPr lang="en-GB" sz="2400" dirty="0" smtClean="0"/>
            </a:br>
            <a:r>
              <a:rPr lang="en-GB" sz="2400" dirty="0" smtClean="0"/>
              <a:t>send a full </a:t>
            </a:r>
            <a:br>
              <a:rPr lang="en-GB" sz="2400" dirty="0" smtClean="0"/>
            </a:br>
            <a:r>
              <a:rPr lang="en-GB" sz="2400" dirty="0" smtClean="0"/>
              <a:t>delegation of </a:t>
            </a:r>
            <a:endParaRPr lang="en-GB" sz="2400" dirty="0"/>
          </a:p>
        </p:txBody>
      </p:sp>
      <p:sp>
        <p:nvSpPr>
          <p:cNvPr id="5" name="Explosion 1 4"/>
          <p:cNvSpPr/>
          <p:nvPr/>
        </p:nvSpPr>
        <p:spPr>
          <a:xfrm>
            <a:off x="5148064" y="1925507"/>
            <a:ext cx="3528392" cy="2618715"/>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latin typeface="Arial Black" pitchFamily="34" charset="0"/>
              </a:rPr>
              <a:t>TWO DAYS</a:t>
            </a:r>
            <a:endParaRPr lang="en-GB" sz="3200" dirty="0">
              <a:latin typeface="Arial Black" pitchFamily="34" charset="0"/>
            </a:endParaRPr>
          </a:p>
        </p:txBody>
      </p:sp>
      <p:sp>
        <p:nvSpPr>
          <p:cNvPr id="13" name="Explosion 1 12"/>
          <p:cNvSpPr/>
          <p:nvPr/>
        </p:nvSpPr>
        <p:spPr>
          <a:xfrm>
            <a:off x="3275856" y="4030442"/>
            <a:ext cx="3528392" cy="2618715"/>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latin typeface="Arial Black" pitchFamily="34" charset="0"/>
              </a:rPr>
              <a:t>15 delegates</a:t>
            </a:r>
            <a:endParaRPr lang="en-GB" sz="2400" dirty="0">
              <a:latin typeface="Arial Black" pitchFamily="34" charset="0"/>
            </a:endParaRPr>
          </a:p>
        </p:txBody>
      </p:sp>
    </p:spTree>
    <p:extLst>
      <p:ext uri="{BB962C8B-B14F-4D97-AF65-F5344CB8AC3E}">
        <p14:creationId xmlns:p14="http://schemas.microsoft.com/office/powerpoint/2010/main" val="415820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fltVal val="0"/>
                                          </p:val>
                                        </p:tav>
                                        <p:tav tm="100000">
                                          <p:val>
                                            <p:strVal val="#ppt_w"/>
                                          </p:val>
                                        </p:tav>
                                      </p:tavLst>
                                    </p:anim>
                                    <p:anim calcmode="lin" valueType="num">
                                      <p:cBhvr>
                                        <p:cTn id="12" dur="1000" fill="hold"/>
                                        <p:tgtEl>
                                          <p:spTgt spid="5"/>
                                        </p:tgtEl>
                                        <p:attrNameLst>
                                          <p:attrName>ppt_h</p:attrName>
                                        </p:attrNameLst>
                                      </p:cBhvr>
                                      <p:tavLst>
                                        <p:tav tm="0">
                                          <p:val>
                                            <p:fltVal val="0"/>
                                          </p:val>
                                        </p:tav>
                                        <p:tav tm="100000">
                                          <p:val>
                                            <p:strVal val="#ppt_h"/>
                                          </p:val>
                                        </p:tav>
                                      </p:tavLst>
                                    </p:anim>
                                    <p:anim calcmode="lin" valueType="num">
                                      <p:cBhvr>
                                        <p:cTn id="13" dur="1000" fill="hold"/>
                                        <p:tgtEl>
                                          <p:spTgt spid="5"/>
                                        </p:tgtEl>
                                        <p:attrNameLst>
                                          <p:attrName>style.rotation</p:attrName>
                                        </p:attrNameLst>
                                      </p:cBhvr>
                                      <p:tavLst>
                                        <p:tav tm="0">
                                          <p:val>
                                            <p:fltVal val="90"/>
                                          </p:val>
                                        </p:tav>
                                        <p:tav tm="100000">
                                          <p:val>
                                            <p:fltVal val="0"/>
                                          </p:val>
                                        </p:tav>
                                      </p:tavLst>
                                    </p:anim>
                                    <p:animEffect transition="in" filter="fade">
                                      <p:cBhvr>
                                        <p:cTn id="14" dur="1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1000" fill="hold"/>
                                        <p:tgtEl>
                                          <p:spTgt spid="13"/>
                                        </p:tgtEl>
                                        <p:attrNameLst>
                                          <p:attrName>ppt_w</p:attrName>
                                        </p:attrNameLst>
                                      </p:cBhvr>
                                      <p:tavLst>
                                        <p:tav tm="0">
                                          <p:val>
                                            <p:fltVal val="0"/>
                                          </p:val>
                                        </p:tav>
                                        <p:tav tm="100000">
                                          <p:val>
                                            <p:strVal val="#ppt_w"/>
                                          </p:val>
                                        </p:tav>
                                      </p:tavLst>
                                    </p:anim>
                                    <p:anim calcmode="lin" valueType="num">
                                      <p:cBhvr>
                                        <p:cTn id="28" dur="1000" fill="hold"/>
                                        <p:tgtEl>
                                          <p:spTgt spid="13"/>
                                        </p:tgtEl>
                                        <p:attrNameLst>
                                          <p:attrName>ppt_h</p:attrName>
                                        </p:attrNameLst>
                                      </p:cBhvr>
                                      <p:tavLst>
                                        <p:tav tm="0">
                                          <p:val>
                                            <p:fltVal val="0"/>
                                          </p:val>
                                        </p:tav>
                                        <p:tav tm="100000">
                                          <p:val>
                                            <p:strVal val="#ppt_h"/>
                                          </p:val>
                                        </p:tav>
                                      </p:tavLst>
                                    </p:anim>
                                    <p:anim calcmode="lin" valueType="num">
                                      <p:cBhvr>
                                        <p:cTn id="29" dur="1000" fill="hold"/>
                                        <p:tgtEl>
                                          <p:spTgt spid="13"/>
                                        </p:tgtEl>
                                        <p:attrNameLst>
                                          <p:attrName>style.rotation</p:attrName>
                                        </p:attrNameLst>
                                      </p:cBhvr>
                                      <p:tavLst>
                                        <p:tav tm="0">
                                          <p:val>
                                            <p:fltVal val="90"/>
                                          </p:val>
                                        </p:tav>
                                        <p:tav tm="100000">
                                          <p:val>
                                            <p:fltVal val="0"/>
                                          </p:val>
                                        </p:tav>
                                      </p:tavLst>
                                    </p:anim>
                                    <p:animEffect transition="in" filter="fade">
                                      <p:cBhvr>
                                        <p:cTn id="3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Flow</Template>
  <TotalTime>8442</TotalTime>
  <Words>739</Words>
  <Application>Microsoft Office PowerPoint</Application>
  <PresentationFormat>On-screen Show (4:3)</PresentationFormat>
  <Paragraphs>183</Paragraphs>
  <Slides>35</Slides>
  <Notes>32</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PowerPoint Presentation</vt:lpstr>
      <vt:lpstr>PowerPoint Presentation</vt:lpstr>
      <vt:lpstr>PowerPoint Presentation</vt:lpstr>
      <vt:lpstr>Minutes of the     2012 Conference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janine</dc:creator>
  <cp:lastModifiedBy>Janine</cp:lastModifiedBy>
  <cp:revision>115</cp:revision>
  <dcterms:created xsi:type="dcterms:W3CDTF">2009-07-11T06:26:59Z</dcterms:created>
  <dcterms:modified xsi:type="dcterms:W3CDTF">2013-05-17T11:36:54Z</dcterms:modified>
</cp:coreProperties>
</file>